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7"/>
  </p:notesMasterIdLst>
  <p:handoutMasterIdLst>
    <p:handoutMasterId r:id="rId58"/>
  </p:handoutMasterIdLst>
  <p:sldIdLst>
    <p:sldId id="339" r:id="rId2"/>
    <p:sldId id="261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301" r:id="rId19"/>
    <p:sldId id="333" r:id="rId20"/>
    <p:sldId id="335" r:id="rId21"/>
    <p:sldId id="338" r:id="rId22"/>
    <p:sldId id="305" r:id="rId23"/>
    <p:sldId id="279" r:id="rId24"/>
    <p:sldId id="280" r:id="rId25"/>
    <p:sldId id="340" r:id="rId26"/>
    <p:sldId id="281" r:id="rId27"/>
    <p:sldId id="282" r:id="rId28"/>
    <p:sldId id="283" r:id="rId29"/>
    <p:sldId id="284" r:id="rId30"/>
    <p:sldId id="285" r:id="rId31"/>
    <p:sldId id="336" r:id="rId32"/>
    <p:sldId id="287" r:id="rId33"/>
    <p:sldId id="337" r:id="rId34"/>
    <p:sldId id="297" r:id="rId35"/>
    <p:sldId id="298" r:id="rId36"/>
    <p:sldId id="299" r:id="rId37"/>
    <p:sldId id="292" r:id="rId38"/>
    <p:sldId id="293" r:id="rId39"/>
    <p:sldId id="294" r:id="rId40"/>
    <p:sldId id="295" r:id="rId41"/>
    <p:sldId id="296" r:id="rId42"/>
    <p:sldId id="258" r:id="rId43"/>
    <p:sldId id="334" r:id="rId44"/>
    <p:sldId id="349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50" r:id="rId54"/>
    <p:sldId id="330" r:id="rId55"/>
    <p:sldId id="331" r:id="rId56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F8C1E5-8429-496D-B797-B7F01A3B7A41}">
          <p14:sldIdLst>
            <p14:sldId id="339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01"/>
            <p14:sldId id="333"/>
            <p14:sldId id="335"/>
            <p14:sldId id="338"/>
            <p14:sldId id="305"/>
            <p14:sldId id="279"/>
            <p14:sldId id="280"/>
            <p14:sldId id="340"/>
            <p14:sldId id="281"/>
            <p14:sldId id="282"/>
            <p14:sldId id="283"/>
            <p14:sldId id="284"/>
            <p14:sldId id="285"/>
            <p14:sldId id="336"/>
            <p14:sldId id="287"/>
            <p14:sldId id="337"/>
            <p14:sldId id="297"/>
            <p14:sldId id="298"/>
            <p14:sldId id="299"/>
            <p14:sldId id="292"/>
            <p14:sldId id="293"/>
            <p14:sldId id="294"/>
            <p14:sldId id="295"/>
            <p14:sldId id="296"/>
            <p14:sldId id="258"/>
            <p14:sldId id="334"/>
            <p14:sldId id="349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F15"/>
    <a:srgbClr val="7A0000"/>
    <a:srgbClr val="1F70AB"/>
    <a:srgbClr val="2AA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349" autoAdjust="0"/>
  </p:normalViewPr>
  <p:slideViewPr>
    <p:cSldViewPr snapToGrid="0">
      <p:cViewPr varScale="1">
        <p:scale>
          <a:sx n="65" d="100"/>
          <a:sy n="65" d="100"/>
        </p:scale>
        <p:origin x="66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69F59D-3147-982F-B458-FB72EDE627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59E95-2C17-C599-0590-E958F9918A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7D769EC3-9520-4D30-A163-E974FAE816CA}" type="datetimeFigureOut">
              <a:rPr lang="ar-EG" smtClean="0">
                <a:latin typeface="Calibri" panose="020F0502020204030204" pitchFamily="34" charset="0"/>
              </a:rPr>
              <a:t>26/10/1446</a:t>
            </a:fld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78045-94EA-478D-414D-DD8C95D6E7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5FDA-44D6-6086-CF75-3E477C40C0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F87865A-EE3F-4DB3-AF02-688C86A97FFF}" type="slidenum">
              <a:rPr lang="ar-EG" smtClean="0">
                <a:latin typeface="Calibri" panose="020F0502020204030204" pitchFamily="34" charset="0"/>
              </a:rPr>
              <a:t>‹#›</a:t>
            </a:fld>
            <a:endParaRPr lang="ar-EG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8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endParaRPr lang="ar-E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fld id="{AE636190-69E7-49B5-869C-2C93EC0C846F}" type="datetimeFigureOut">
              <a:rPr lang="ar-EG" smtClean="0"/>
              <a:pPr/>
              <a:t>26/10/1446</a:t>
            </a:fld>
            <a:endParaRPr lang="ar-E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endParaRPr lang="ar-E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fld id="{CF80A0B2-D607-49C2-824C-C54CD1F82E6C}" type="slidenum">
              <a:rPr lang="ar-EG" smtClean="0"/>
              <a:pPr/>
              <a:t>‹#›</a:t>
            </a:fld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897133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69788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16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819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17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88492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42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60403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2684B-1FCF-D1BF-A1A3-6837E458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796FD-E204-C089-C19F-CEA8F864B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499FC4-03E8-FB21-26CF-87EDA1674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F7111-19F1-C890-F2C8-20E5838F7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43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0299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8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86282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9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6793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10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25238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11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10044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12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58928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13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70585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14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7128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15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6773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4921-D3DF-431F-CC66-8660DD7C6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ar-E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CF9FF-0D53-EC23-61F1-F8E9F8C8D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ar-E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F3FAD-F841-6335-075C-EA90AF521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E5F4-C7B0-4F6A-86C5-7CB0C0FC358D}" type="datetime8">
              <a:rPr lang="ar-EG" smtClean="0"/>
              <a:t>24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F490-F275-25DD-A335-1664960A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50AAC-962F-180A-DE80-037DC213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03617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–NEXT20 _GIZ2_ERP4_S1</a:t>
            </a:r>
            <a:endParaRPr lang="ar-E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7BD413-593B-5248-73A6-8B3B779BD7CC}"/>
              </a:ext>
            </a:extLst>
          </p:cNvPr>
          <p:cNvGrpSpPr/>
          <p:nvPr userDrawn="1"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7" name="Picture 6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55FD71D1-EC9D-AFB1-AEE0-3E12DCEA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B7EB1-37CA-8D4A-4DB8-71C67EA05FC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B06208-BAF7-A72D-7436-E0F30B7565E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>
                <a:latin typeface="Calibri" panose="020F05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55D756-84B5-BCAD-C06E-F91C2BC85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B396D749-74CF-BC2E-8A72-7D9BCBF4C7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6C31C80-92F4-A90D-4C4C-D862B929B7E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D6EDA5D-4CF0-E16B-BF1C-D614EF72A3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" y="120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960A4C3-EEDE-FA84-16F1-61011F2755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7EF3C944-AC5F-00E9-9374-BA3BB5225E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600" y="424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8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EA2B-547B-303E-2B1C-2A665E87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C453F-1CB8-1154-4ACA-23AC6B719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C6103-4FEC-727E-5A23-D80F219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BC1A-BBDE-4831-8FB0-80C9D233C260}" type="datetime8">
              <a:rPr lang="ar-EG" smtClean="0"/>
              <a:t>24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6E8CE-5D74-E194-F0F4-AA705E8A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D26B-9037-2458-37AC-7FE5BBDA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94574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A69D-8FD6-F0A1-FDBA-4F4396BE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05DA2-257F-84BE-5D56-83288A415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6F523-CB18-E52E-BD1C-AD6CF7E2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621-A7D5-4F62-A792-B410E83666A0}" type="datetime8">
              <a:rPr lang="ar-EG" smtClean="0"/>
              <a:t>24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A9212-A930-DC6E-8858-3C46DE49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49B72-F5D3-DAAB-6CF6-17EE0E97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6783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C272-B2E3-7DF1-E848-D2CE2B1B7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552C7-60C3-F82B-E0E8-196AEEDD7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99F91-731F-52E5-D0DC-4361CC719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A07E-CA6A-FD8C-3196-17E3962A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514-F489-4BC0-B989-E7AAD253D64D}" type="datetime8">
              <a:rPr lang="ar-EG" smtClean="0"/>
              <a:t>24 نيسان، 25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AEF85-FBDC-D9B8-3005-70EEE5EB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D452B-0D12-CC44-180F-60892941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8069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81BE-06FB-1F1C-0370-6C8512D4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1E04E-553C-5D9B-E75F-B37904A71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CE88E-B104-0FE0-3542-F3C21BB59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54EC6-2129-84C1-A354-F3012FFE1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3AF825-443F-21F4-0707-B20E371A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727EF8-80D3-1B87-7DA3-3A5C4B35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A434-530D-4995-A2A7-BAC3133CBF3E}" type="datetime8">
              <a:rPr lang="ar-EG" smtClean="0"/>
              <a:t>24 نيسان، 25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E5622-76DB-4449-E1F7-96984E70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CAADD-4DD9-4F85-E350-84C2F3A2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6612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A37C-E977-A138-AC2E-0B3E92C7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ar-E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76D39-1D8E-B765-8863-7E6F8B36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1F02C-E602-41CC-9AD1-04B0291BDE08}" type="datetime8">
              <a:rPr lang="ar-EG" smtClean="0"/>
              <a:t>24 نيسان، 25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8714D-0955-C699-30E3-144D4736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15001-9E62-2CF5-5EF6-15617312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6460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1C77A-6235-F120-3B04-38CB7E44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0345-44AD-4434-8DBE-4F041349E4A4}" type="datetime8">
              <a:rPr lang="ar-EG" smtClean="0"/>
              <a:t>24 نيسان، 25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56163-76FC-9950-07A7-2E46C5DA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C4C6E-8722-2B97-4C37-559B5BD4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5186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3404-0069-8A28-8BC2-A6D4D325A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2FAE-2084-90F4-3A54-FD0EE737D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62ED0-4DD2-92FF-0836-B1DE3DB66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9636E-A774-0B24-0146-48C97A33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7689-FEBF-46A2-B541-A47CDC7AB0DF}" type="datetime8">
              <a:rPr lang="ar-EG" smtClean="0"/>
              <a:t>24 نيسان، 25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FA278-E36F-1662-E58D-E881D4FF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58423-CA36-5C59-802A-C41EA383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5438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E445-AC51-61D5-A83C-D20CB61BA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ar-EG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3ABD69-88BE-1804-92E8-0B428A9F7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A17F0-762D-C5BB-0877-18D919E02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C2761-0AA0-1C63-6137-6B290073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489E-A095-4687-BDF0-4F39233C443B}" type="datetime8">
              <a:rPr lang="ar-EG" smtClean="0"/>
              <a:t>24 نيسان، 25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D08A0-FEF3-9D5A-87FF-7C9847CF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10175-FFED-DDF7-05BA-DEE5958F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6342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8DA61-BF75-B432-E1B9-1CB83B80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76AA8-02D5-4901-E0F5-E7000E031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8D01E-AEE3-7EB7-4E52-734245563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8ADF5E5-2A31-4756-A872-FFF9AD5E7D91}" type="datetime8">
              <a:rPr lang="ar-EG" smtClean="0"/>
              <a:pPr/>
              <a:t>24 نيسان، 25</a:t>
            </a:fld>
            <a:endParaRPr lang="ar-E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0A06E-CC50-DEA0-D316-ED8486689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Created by group A -NEXT45 _CAI1_ERP1_M2d</a:t>
            </a:r>
            <a:endParaRPr lang="ar-E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F2294-3E44-EF20-CC66-EC3EA0422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39D4BEE-BB78-467E-B123-BE6C93B33ADF}" type="slidenum">
              <a:rPr lang="ar-EG" smtClean="0"/>
              <a:pPr/>
              <a:t>‹#›</a:t>
            </a:fld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6076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2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g"/><Relationship Id="rId5" Type="http://schemas.openxmlformats.org/officeDocument/2006/relationships/image" Target="../media/image44.jp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Created by group </a:t>
            </a:r>
            <a:r>
              <a:rPr lang="en-US" dirty="0" err="1" smtClean="0"/>
              <a:t>Ap</a:t>
            </a:r>
            <a:r>
              <a:rPr lang="en-US" dirty="0" smtClean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3038007" y="899410"/>
            <a:ext cx="6115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 payable operations module in Oracle E-Business suite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971" y="3646596"/>
            <a:ext cx="361262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Prepared by:</a:t>
            </a:r>
          </a:p>
          <a:p>
            <a:r>
              <a:rPr lang="en-US" sz="900" dirty="0" smtClean="0">
                <a:latin typeface="Century Gothic" panose="020B0502020202020204" pitchFamily="34" charset="0"/>
              </a:rPr>
              <a:t/>
            </a:r>
            <a:br>
              <a:rPr lang="en-US" sz="900" dirty="0" smtClean="0">
                <a:latin typeface="Century Gothic" panose="020B0502020202020204" pitchFamily="34" charset="0"/>
              </a:rPr>
            </a:br>
            <a:r>
              <a:rPr lang="en-US" sz="900" dirty="0" smtClean="0">
                <a:latin typeface="Century Gothic" panose="020B0502020202020204" pitchFamily="34" charset="0"/>
              </a:rPr>
              <a:t>     </a:t>
            </a:r>
            <a:r>
              <a:rPr lang="en-US" sz="2000" dirty="0" smtClean="0">
                <a:latin typeface="Century Gothic" panose="020B0502020202020204" pitchFamily="34" charset="0"/>
              </a:rPr>
              <a:t> Ahmed Mohamed</a:t>
            </a:r>
            <a:br>
              <a:rPr lang="en-US" sz="2000" dirty="0" smtClean="0">
                <a:latin typeface="Century Gothic" panose="020B0502020202020204" pitchFamily="34" charset="0"/>
              </a:rPr>
            </a:b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  </a:t>
            </a:r>
            <a:r>
              <a:rPr lang="en-US" sz="2000" dirty="0" err="1" smtClean="0">
                <a:latin typeface="Century Gothic" panose="020B0502020202020204" pitchFamily="34" charset="0"/>
              </a:rPr>
              <a:t>Abdelhamid</a:t>
            </a:r>
            <a:r>
              <a:rPr lang="en-US" sz="2000" dirty="0" smtClean="0">
                <a:latin typeface="Century Gothic" panose="020B0502020202020204" pitchFamily="34" charset="0"/>
              </a:rPr>
              <a:t> Basher</a:t>
            </a:r>
            <a:br>
              <a:rPr lang="en-US" sz="2000" dirty="0" smtClean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   </a:t>
            </a:r>
            <a:r>
              <a:rPr lang="en-US" sz="2000" dirty="0" err="1" smtClean="0">
                <a:latin typeface="Century Gothic" panose="020B0502020202020204" pitchFamily="34" charset="0"/>
              </a:rPr>
              <a:t>Zeyad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S</a:t>
            </a:r>
            <a:r>
              <a:rPr lang="en-US" sz="2000" dirty="0" smtClean="0">
                <a:latin typeface="Century Gothic" panose="020B0502020202020204" pitchFamily="34" charset="0"/>
              </a:rPr>
              <a:t>alam</a:t>
            </a:r>
            <a:br>
              <a:rPr lang="en-US" sz="2000" dirty="0" smtClean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   </a:t>
            </a:r>
            <a:r>
              <a:rPr lang="en-US" sz="2000" dirty="0" smtClean="0">
                <a:latin typeface="Century Gothic" panose="020B0502020202020204" pitchFamily="34" charset="0"/>
              </a:rPr>
              <a:t>Karim Hany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   </a:t>
            </a:r>
            <a:r>
              <a:rPr lang="en-US" sz="2000" dirty="0" err="1" smtClean="0">
                <a:latin typeface="Century Gothic" panose="020B0502020202020204" pitchFamily="34" charset="0"/>
              </a:rPr>
              <a:t>Belal</a:t>
            </a:r>
            <a:r>
              <a:rPr lang="en-US" sz="2000" dirty="0" smtClean="0">
                <a:latin typeface="Century Gothic" panose="020B0502020202020204" pitchFamily="34" charset="0"/>
              </a:rPr>
              <a:t> Ali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987" y="4878363"/>
            <a:ext cx="52615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Under supervision of:</a:t>
            </a:r>
          </a:p>
          <a:p>
            <a:r>
              <a:rPr lang="en-US" sz="600" dirty="0" smtClean="0">
                <a:latin typeface="Century Gothic" panose="020B0502020202020204" pitchFamily="34" charset="0"/>
              </a:rPr>
              <a:t/>
            </a:r>
            <a:br>
              <a:rPr lang="en-US" sz="600" dirty="0" smtClean="0">
                <a:latin typeface="Century Gothic" panose="020B0502020202020204" pitchFamily="34" charset="0"/>
              </a:rPr>
            </a:br>
            <a:r>
              <a:rPr lang="en-US" sz="600" dirty="0" smtClean="0">
                <a:latin typeface="Century Gothic" panose="020B0502020202020204" pitchFamily="34" charset="0"/>
              </a:rPr>
              <a:t>                           </a:t>
            </a:r>
            <a:r>
              <a:rPr lang="en-US" sz="2000" dirty="0" smtClean="0">
                <a:latin typeface="Century Gothic" panose="020B0502020202020204" pitchFamily="34" charset="0"/>
              </a:rPr>
              <a:t>DR/ Mohamed </a:t>
            </a:r>
            <a:r>
              <a:rPr lang="en-US" sz="2000" dirty="0" err="1">
                <a:latin typeface="Century Gothic" panose="020B0502020202020204" pitchFamily="34" charset="0"/>
              </a:rPr>
              <a:t>S</a:t>
            </a:r>
            <a:r>
              <a:rPr lang="en-US" sz="2000" dirty="0" err="1" smtClean="0">
                <a:latin typeface="Century Gothic" panose="020B0502020202020204" pitchFamily="34" charset="0"/>
              </a:rPr>
              <a:t>obhy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987" y="3646596"/>
            <a:ext cx="52615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Track</a:t>
            </a:r>
            <a:r>
              <a:rPr lang="en-US" sz="2000" dirty="0" smtClean="0">
                <a:latin typeface="Century Gothic" panose="020B0502020202020204" pitchFamily="34" charset="0"/>
              </a:rPr>
              <a:t>:</a:t>
            </a:r>
          </a:p>
          <a:p>
            <a:r>
              <a:rPr lang="en-US" sz="600" dirty="0" smtClean="0">
                <a:latin typeface="Century Gothic" panose="020B0502020202020204" pitchFamily="34" charset="0"/>
              </a:rPr>
              <a:t/>
            </a:r>
            <a:br>
              <a:rPr lang="en-US" sz="600" dirty="0" smtClean="0">
                <a:latin typeface="Century Gothic" panose="020B0502020202020204" pitchFamily="34" charset="0"/>
              </a:rPr>
            </a:br>
            <a:r>
              <a:rPr lang="en-US" sz="600" dirty="0" smtClean="0">
                <a:latin typeface="Century Gothic" panose="020B0502020202020204" pitchFamily="34" charset="0"/>
              </a:rPr>
              <a:t>                           </a:t>
            </a:r>
            <a:r>
              <a:rPr lang="en-US" sz="2000" dirty="0" smtClean="0">
                <a:latin typeface="Century Gothic" panose="020B0502020202020204" pitchFamily="34" charset="0"/>
              </a:rPr>
              <a:t>Oracle Digital </a:t>
            </a:r>
            <a:r>
              <a:rPr lang="en-US" sz="2000" dirty="0">
                <a:latin typeface="Century Gothic" panose="020B0502020202020204" pitchFamily="34" charset="0"/>
              </a:rPr>
              <a:t>A</a:t>
            </a:r>
            <a:r>
              <a:rPr lang="en-US" sz="2000" dirty="0" smtClean="0">
                <a:latin typeface="Century Gothic" panose="020B0502020202020204" pitchFamily="34" charset="0"/>
              </a:rPr>
              <a:t>ccounting </a:t>
            </a:r>
            <a:r>
              <a:rPr lang="en-US" sz="2000" dirty="0">
                <a:latin typeface="Century Gothic" panose="020B0502020202020204" pitchFamily="34" charset="0"/>
              </a:rPr>
              <a:t>S</a:t>
            </a:r>
            <a:r>
              <a:rPr lang="en-US" sz="2000" dirty="0" smtClean="0">
                <a:latin typeface="Century Gothic" panose="020B0502020202020204" pitchFamily="34" charset="0"/>
              </a:rPr>
              <a:t>pecialist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Define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New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Supplier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064" y="2335940"/>
            <a:ext cx="3836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Another important thing to be taken into consideration is the Address book.</a:t>
            </a:r>
            <a:endParaRPr lang="en-US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1064" y="3715966"/>
            <a:ext cx="3836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Each address can be assigned a specific “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Address Purpose</a:t>
            </a:r>
            <a:r>
              <a:rPr lang="en-US" dirty="0">
                <a:latin typeface="Calibri" panose="020F0502020204030204" pitchFamily="34" charset="0"/>
              </a:rPr>
              <a:t>”.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937532" y="1604211"/>
            <a:ext cx="8254467" cy="4844715"/>
            <a:chOff x="3937532" y="1604211"/>
            <a:chExt cx="8254467" cy="48447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32" y="1604211"/>
              <a:ext cx="8254467" cy="4844715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8632200" y="4310743"/>
              <a:ext cx="34404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01064" y="4818994"/>
            <a:ext cx="3836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This tells the system what business function that address should serve.</a:t>
            </a:r>
            <a:endParaRPr lang="en-US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15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Define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New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Supplier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064" y="2335940"/>
            <a:ext cx="3836468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</a:t>
            </a:r>
            <a:r>
              <a:rPr lang="en-US" sz="1900" dirty="0">
                <a:latin typeface="Calibri" panose="020F0502020204030204" pitchFamily="34" charset="0"/>
              </a:rPr>
              <a:t>Purchasing</a:t>
            </a:r>
            <a:r>
              <a:rPr lang="en-US" dirty="0">
                <a:latin typeface="Calibri" panose="020F0502020204030204" pitchFamily="34" charset="0"/>
              </a:rPr>
              <a:t> checked If your company is buying items from a supplier, this is the address where those POs will be sent (electronic or physical).</a:t>
            </a:r>
            <a:endParaRPr lang="en-US" sz="19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834" y="1604211"/>
            <a:ext cx="8070165" cy="48447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461765" y="4323849"/>
            <a:ext cx="265897" cy="325983"/>
            <a:chOff x="10461765" y="4323849"/>
            <a:chExt cx="265897" cy="325983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10463403" y="4323849"/>
              <a:ext cx="2642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10461765" y="4486949"/>
              <a:ext cx="2642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10461765" y="4649832"/>
              <a:ext cx="2642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01064" y="4026568"/>
            <a:ext cx="407704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</a:t>
            </a:r>
            <a:r>
              <a:rPr lang="en-US" sz="1900" dirty="0">
                <a:latin typeface="Calibri" panose="020F0502020204030204" pitchFamily="34" charset="0"/>
              </a:rPr>
              <a:t>Payment </a:t>
            </a:r>
            <a:r>
              <a:rPr lang="en-US" dirty="0">
                <a:latin typeface="Calibri" panose="020F0502020204030204" pitchFamily="34" charset="0"/>
              </a:rPr>
              <a:t>is used by the Payables module to send payments, such as checks or remittance advice.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063" y="5163199"/>
            <a:ext cx="407704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latin typeface="Calibri" panose="020F0502020204030204" pitchFamily="34" charset="0"/>
              </a:rPr>
              <a:t>- RFQ (Request for Quotation)</a:t>
            </a:r>
          </a:p>
          <a:p>
            <a:r>
              <a:rPr lang="en-US" dirty="0">
                <a:latin typeface="Calibri" panose="020F0502020204030204" pitchFamily="34" charset="0"/>
              </a:rPr>
              <a:t>A document asking the supplier for pricing and terms before a PO is issued.</a:t>
            </a:r>
          </a:p>
        </p:txBody>
      </p:sp>
    </p:spTree>
    <p:extLst>
      <p:ext uri="{BB962C8B-B14F-4D97-AF65-F5344CB8AC3E}">
        <p14:creationId xmlns:p14="http://schemas.microsoft.com/office/powerpoint/2010/main" val="95687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Define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New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Supplier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064" y="2335940"/>
            <a:ext cx="3836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After pressing continue we then transfer to the page where we choose our operating units.</a:t>
            </a:r>
            <a:endParaRPr lang="en-US" sz="1900" dirty="0"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1064" y="3482311"/>
            <a:ext cx="4119243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Calibri" panose="020F0502020204030204" pitchFamily="34" charset="0"/>
              </a:rPr>
              <a:t>- Operating unit represents a business division or line of business within your enterprise that performs daily business operations like purchasing, invoicing, and payment processing.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064" y="5157857"/>
            <a:ext cx="3836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In our Case we choose AH OU.</a:t>
            </a:r>
            <a:endParaRPr lang="en-US" sz="1900" dirty="0">
              <a:latin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107766" y="1645920"/>
            <a:ext cx="8084234" cy="4760058"/>
            <a:chOff x="4107766" y="1645920"/>
            <a:chExt cx="8084234" cy="47600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766" y="1645920"/>
              <a:ext cx="8084234" cy="476005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 flipV="1">
              <a:off x="6566653" y="4520797"/>
              <a:ext cx="424990" cy="90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101064" y="5802352"/>
            <a:ext cx="3836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After we finish press Apply.</a:t>
            </a:r>
            <a:endParaRPr lang="en-US" sz="19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83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Define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New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Supplier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26" y="1880143"/>
            <a:ext cx="5655062" cy="8954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25" y="3120452"/>
            <a:ext cx="5655063" cy="9050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24" y="4276373"/>
            <a:ext cx="5655063" cy="9145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24" y="5498231"/>
            <a:ext cx="5655063" cy="79068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02126" y="1813632"/>
            <a:ext cx="6104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- Now at the final part we it’s the time to assign the financial data related to the supplier that we will use during work 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2130" y="2948132"/>
            <a:ext cx="6104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- First one is to assign the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Liability</a:t>
            </a:r>
            <a:r>
              <a:rPr lang="en-US" sz="2000" dirty="0">
                <a:latin typeface="Calibri" panose="020F0502020204030204" pitchFamily="34" charset="0"/>
              </a:rPr>
              <a:t> data.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4460" y="3575237"/>
            <a:ext cx="6104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- Second one is to assign the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payment</a:t>
            </a:r>
            <a:r>
              <a:rPr lang="en-US" sz="2000" dirty="0">
                <a:latin typeface="Calibri" panose="020F0502020204030204" pitchFamily="34" charset="0"/>
              </a:rPr>
              <a:t> data.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2126" y="4164139"/>
            <a:ext cx="6104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- Third one is to assign the Bills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payable</a:t>
            </a:r>
            <a:r>
              <a:rPr lang="en-US" sz="2000" dirty="0">
                <a:latin typeface="Calibri" panose="020F0502020204030204" pitchFamily="34" charset="0"/>
              </a:rPr>
              <a:t> data.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2127" y="4790568"/>
            <a:ext cx="6104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- Fourth one is to assign the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Distribution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set</a:t>
            </a:r>
            <a:r>
              <a:rPr lang="en-US" sz="2000" dirty="0">
                <a:latin typeface="Calibri" panose="020F0502020204030204" pitchFamily="34" charset="0"/>
              </a:rPr>
              <a:t> data.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5161" y="5467230"/>
            <a:ext cx="5695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- After finish we press Save then it’s the time for opening new Batch and record new Invoice.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24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libri" panose="020F0502020204030204" pitchFamily="34" charset="0"/>
              </a:rPr>
              <a:t>Record New Invoice</a:t>
            </a:r>
            <a:endParaRPr lang="en-US" sz="3200" b="1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97" y="1622323"/>
            <a:ext cx="7572703" cy="4810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062" y="2606753"/>
            <a:ext cx="4518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- Now is the time to make new Invoice Batch so as to record new Invoice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62" y="4158385"/>
            <a:ext cx="4518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- Through the Navigator, choose Invoices – Entry – Invoice Batches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43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3038007" y="682787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</a:rPr>
              <a:t>Record New Invoice</a:t>
            </a:r>
            <a:endParaRPr lang="en-US" sz="3200" b="1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062" y="2659490"/>
            <a:ext cx="4329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- To start recording we have to Write the Name of our Batch.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62" y="4158385"/>
            <a:ext cx="4518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- After writing it, Click on the Invoice Button to access the Invoice window.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95" y="1553930"/>
            <a:ext cx="7572705" cy="48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7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</a:rPr>
              <a:t>Record New Invoice</a:t>
            </a:r>
            <a:endParaRPr lang="en-US" sz="3200" b="1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062" y="2820846"/>
            <a:ext cx="4329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- After Opening the Invoice window we have to choose our Operating unit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62" y="4496265"/>
            <a:ext cx="4329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- The operating unit we used to use was AH OU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430110" y="1608083"/>
            <a:ext cx="7761890" cy="4808483"/>
            <a:chOff x="4430110" y="1608083"/>
            <a:chExt cx="7761890" cy="48084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0110" y="1608083"/>
              <a:ext cx="7761890" cy="4808483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4981903" y="2017986"/>
              <a:ext cx="554420" cy="180853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277505" y="3692816"/>
              <a:ext cx="55442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150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</a:rPr>
              <a:t>Record New Invoice</a:t>
            </a:r>
            <a:endParaRPr lang="en-US" sz="3200" b="1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5873" y="2771588"/>
            <a:ext cx="4329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- After choosing the operating unit its time to choose our supplier.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873" y="4086412"/>
            <a:ext cx="39375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- We can search him buy using supplier number or using trading Partner.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81903" y="2017986"/>
            <a:ext cx="554420" cy="18085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77505" y="3692816"/>
            <a:ext cx="5544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21" y="1608083"/>
            <a:ext cx="7903779" cy="479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57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3767F-4E7A-3E7B-2F52-012CCDD3B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3C0EBC-9986-45A7-3ADE-0BA4E619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Ap –NEXT20 _GIZ2_ERP4_S1</a:t>
            </a:r>
            <a:endParaRPr lang="ar-E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3670D-265B-9F13-AAC5-44BF384FF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18923" r="44723" b="23036"/>
          <a:stretch/>
        </p:blipFill>
        <p:spPr>
          <a:xfrm>
            <a:off x="4513371" y="1685310"/>
            <a:ext cx="7446910" cy="463254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E79E440-6F53-60F7-618E-F26178FE4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98" y="2927755"/>
            <a:ext cx="3684702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1.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Navigation Path: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Payables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Invoices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Entry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Invoices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B8368-1D69-C83B-E975-EBBA15EFFB14}"/>
              </a:ext>
            </a:extLst>
          </p:cNvPr>
          <p:cNvSpPr txBox="1"/>
          <p:nvPr/>
        </p:nvSpPr>
        <p:spPr>
          <a:xfrm>
            <a:off x="3257322" y="787460"/>
            <a:ext cx="49795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</a:rPr>
              <a:t>Record New Invoice</a:t>
            </a:r>
            <a:endParaRPr lang="en-US" sz="3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6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CE13E-8C36-10E9-8734-D9164571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08CE72-8546-7586-3EF5-1757D99C3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Ap –NEXT20 _GIZ2_ERP4_S1</a:t>
            </a:r>
            <a:endParaRPr lang="ar-E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0FFC8-4D7D-73EC-6F10-54AF59DAF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18923" r="44723" b="23036"/>
          <a:stretch/>
        </p:blipFill>
        <p:spPr>
          <a:xfrm>
            <a:off x="5747074" y="1821738"/>
            <a:ext cx="6298191" cy="391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1C45A-B476-CB62-BF70-7861E652BEBA}"/>
              </a:ext>
            </a:extLst>
          </p:cNvPr>
          <p:cNvSpPr txBox="1"/>
          <p:nvPr/>
        </p:nvSpPr>
        <p:spPr>
          <a:xfrm>
            <a:off x="3139409" y="653745"/>
            <a:ext cx="5913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Record New Invoice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DC934-06ED-AFC3-B50B-4572D753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17778" r="28167" b="9926"/>
          <a:stretch/>
        </p:blipFill>
        <p:spPr>
          <a:xfrm>
            <a:off x="5557883" y="1883520"/>
            <a:ext cx="6676572" cy="401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7241C-D176-5304-9E25-0CB9893E5CBB}"/>
              </a:ext>
            </a:extLst>
          </p:cNvPr>
          <p:cNvSpPr txBox="1"/>
          <p:nvPr/>
        </p:nvSpPr>
        <p:spPr>
          <a:xfrm>
            <a:off x="353292" y="4549676"/>
            <a:ext cx="4755737" cy="193899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Supplier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Supplier 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Invoice Number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Invoice 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Invoice Amount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Currency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F1029-74B5-C13A-E37F-83A70762B290}"/>
              </a:ext>
            </a:extLst>
          </p:cNvPr>
          <p:cNvSpPr txBox="1"/>
          <p:nvPr/>
        </p:nvSpPr>
        <p:spPr>
          <a:xfrm>
            <a:off x="353292" y="2045962"/>
            <a:ext cx="6162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2. Enter Invoice Details: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54FF3-734A-80F9-C692-0F3B1CEFD431}"/>
              </a:ext>
            </a:extLst>
          </p:cNvPr>
          <p:cNvSpPr txBox="1"/>
          <p:nvPr/>
        </p:nvSpPr>
        <p:spPr>
          <a:xfrm>
            <a:off x="353292" y="2685675"/>
            <a:ext cx="42769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Invoice Type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Prepayment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Credit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FF59D-C6D1-0108-0F9B-4BE962B478DE}"/>
              </a:ext>
            </a:extLst>
          </p:cNvPr>
          <p:cNvSpPr/>
          <p:nvPr/>
        </p:nvSpPr>
        <p:spPr>
          <a:xfrm>
            <a:off x="5396026" y="2307912"/>
            <a:ext cx="6795974" cy="52322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6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3038007" y="1045311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Our Agenda For Today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4746" y="2599858"/>
            <a:ext cx="7785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What’s meant by Account payable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747" y="3277115"/>
            <a:ext cx="7785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alibri" panose="020F0502020204030204" pitchFamily="34" charset="0"/>
              </a:rPr>
              <a:t>How does the Account payable integrated with oracle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747" y="3969740"/>
            <a:ext cx="7785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alibri" panose="020F0502020204030204" pitchFamily="34" charset="0"/>
              </a:rPr>
              <a:t>How to define new supplier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747" y="4662365"/>
            <a:ext cx="7785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alibri" panose="020F0502020204030204" pitchFamily="34" charset="0"/>
              </a:rPr>
              <a:t>How to create new Invoice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747" y="5359879"/>
            <a:ext cx="7785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alibri" panose="020F0502020204030204" pitchFamily="34" charset="0"/>
              </a:rPr>
              <a:t>Payments , Void, Refund, Report and close the period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992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232D2-DF1F-9207-DD0D-1C6F2348D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DCADBE-EE33-93AC-D586-E4885CA6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Ap –NEXT20 _GIZ2_ERP4_S1</a:t>
            </a:r>
            <a:endParaRPr lang="ar-E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96254-498A-FB15-1951-0FB67F2D8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18923" r="44723" b="23036"/>
          <a:stretch/>
        </p:blipFill>
        <p:spPr>
          <a:xfrm>
            <a:off x="5747074" y="1821738"/>
            <a:ext cx="6298191" cy="391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86230-8F10-8290-5FE2-06B9C7F16D65}"/>
              </a:ext>
            </a:extLst>
          </p:cNvPr>
          <p:cNvSpPr txBox="1"/>
          <p:nvPr/>
        </p:nvSpPr>
        <p:spPr>
          <a:xfrm>
            <a:off x="3139409" y="653745"/>
            <a:ext cx="5913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Record New Invoice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ECF95-0BA1-0895-B362-21B4ED7A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17778" r="28167" b="9926"/>
          <a:stretch/>
        </p:blipFill>
        <p:spPr>
          <a:xfrm>
            <a:off x="5557883" y="1883520"/>
            <a:ext cx="5922917" cy="3563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7A276B-647D-13C5-9CC6-1526C859F92F}"/>
              </a:ext>
            </a:extLst>
          </p:cNvPr>
          <p:cNvSpPr txBox="1"/>
          <p:nvPr/>
        </p:nvSpPr>
        <p:spPr>
          <a:xfrm>
            <a:off x="353292" y="4549676"/>
            <a:ext cx="4770251" cy="193899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Supplier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Supplier 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Invoice Number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Invoice 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Invoice Amount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Currency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1ABA3-FEE6-7C37-82CA-4AC274AC310A}"/>
              </a:ext>
            </a:extLst>
          </p:cNvPr>
          <p:cNvSpPr txBox="1"/>
          <p:nvPr/>
        </p:nvSpPr>
        <p:spPr>
          <a:xfrm>
            <a:off x="353292" y="2065676"/>
            <a:ext cx="6162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2. Enter Invoice Details: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CB631-2680-B835-3B36-DDBD0D1F7FB2}"/>
              </a:ext>
            </a:extLst>
          </p:cNvPr>
          <p:cNvSpPr txBox="1"/>
          <p:nvPr/>
        </p:nvSpPr>
        <p:spPr>
          <a:xfrm>
            <a:off x="353292" y="2685675"/>
            <a:ext cx="42769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Invoice Type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Prepayment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Credit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B6B0F-03D3-FCE1-C1C0-91E50031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0" t="16873" r="10834" b="17183"/>
          <a:stretch/>
        </p:blipFill>
        <p:spPr>
          <a:xfrm>
            <a:off x="5241643" y="1821738"/>
            <a:ext cx="7720690" cy="3917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A9FC1F-D088-0C9A-4A4C-5E4868757E97}"/>
              </a:ext>
            </a:extLst>
          </p:cNvPr>
          <p:cNvSpPr/>
          <p:nvPr/>
        </p:nvSpPr>
        <p:spPr>
          <a:xfrm>
            <a:off x="7445829" y="2188194"/>
            <a:ext cx="5104868" cy="5232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6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06C93-2327-AF81-37FB-7EA200187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5DE76F-6B9F-197D-4F5E-1C64F352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Ap –NEXT20 _GIZ2_ERP4_S1</a:t>
            </a:r>
            <a:endParaRPr lang="ar-E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52D2A-9255-2AD8-C9BD-BE4C52645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18923" r="44723" b="23036"/>
          <a:stretch/>
        </p:blipFill>
        <p:spPr>
          <a:xfrm>
            <a:off x="5747074" y="1821738"/>
            <a:ext cx="6298191" cy="391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FD056-FED7-513D-D829-7B0C40911659}"/>
              </a:ext>
            </a:extLst>
          </p:cNvPr>
          <p:cNvSpPr txBox="1"/>
          <p:nvPr/>
        </p:nvSpPr>
        <p:spPr>
          <a:xfrm>
            <a:off x="3139409" y="653745"/>
            <a:ext cx="5913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Record New Invoice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59563-3D8B-B030-8AD5-A1091598B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17778" r="28167" b="9926"/>
          <a:stretch/>
        </p:blipFill>
        <p:spPr>
          <a:xfrm>
            <a:off x="5557883" y="1883520"/>
            <a:ext cx="5922917" cy="3563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0169F-914B-16E8-53A2-662192FB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0" t="16873" r="10834" b="17183"/>
          <a:stretch/>
        </p:blipFill>
        <p:spPr>
          <a:xfrm>
            <a:off x="5747074" y="1954478"/>
            <a:ext cx="7720690" cy="3917950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3DB39C-48C5-3A96-7367-BD24ED194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t="42496" r="28058" b="10342"/>
          <a:stretch/>
        </p:blipFill>
        <p:spPr>
          <a:xfrm>
            <a:off x="5310434" y="2037440"/>
            <a:ext cx="10253416" cy="369187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E137117-E575-50B2-8B40-5EBB1E2C314F}"/>
              </a:ext>
            </a:extLst>
          </p:cNvPr>
          <p:cNvSpPr/>
          <p:nvPr/>
        </p:nvSpPr>
        <p:spPr>
          <a:xfrm>
            <a:off x="7172802" y="2037440"/>
            <a:ext cx="869769" cy="508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EDF55B85-88FF-5496-D353-A5241C46E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94" y="3113030"/>
            <a:ext cx="510271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Click on the “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Lines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tab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Enter Distribution Line: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Amount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Distribution Account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0B809-E92D-8432-6B42-D8FFE3F49779}"/>
              </a:ext>
            </a:extLst>
          </p:cNvPr>
          <p:cNvSpPr txBox="1"/>
          <p:nvPr/>
        </p:nvSpPr>
        <p:spPr>
          <a:xfrm>
            <a:off x="425428" y="2290394"/>
            <a:ext cx="9187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3.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129279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56FB15-3151-3767-C655-1675D759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B8503-9671-A4A5-5CD5-AB5E137E7434}"/>
              </a:ext>
            </a:extLst>
          </p:cNvPr>
          <p:cNvSpPr txBox="1"/>
          <p:nvPr/>
        </p:nvSpPr>
        <p:spPr>
          <a:xfrm>
            <a:off x="432710" y="2183690"/>
            <a:ext cx="6105524" cy="109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4. Validate Invoice:</a:t>
            </a:r>
          </a:p>
          <a:p>
            <a:pPr marL="0" marR="0" rtl="1"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Validate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0F638-A9BB-CCDB-717A-DF623520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0" t="16873" r="10834" b="17183"/>
          <a:stretch/>
        </p:blipFill>
        <p:spPr>
          <a:xfrm>
            <a:off x="4038600" y="1497451"/>
            <a:ext cx="7720690" cy="3917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696D6-C0FA-970A-A688-7862335E0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03" y="1603792"/>
            <a:ext cx="5896292" cy="469392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438B917-1D40-7F56-3348-2D4B9D9D69A9}"/>
              </a:ext>
            </a:extLst>
          </p:cNvPr>
          <p:cNvSpPr/>
          <p:nvPr/>
        </p:nvSpPr>
        <p:spPr>
          <a:xfrm>
            <a:off x="4085316" y="4620983"/>
            <a:ext cx="869769" cy="508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7237CE-A120-0E64-27E7-73DFCDD59DA5}"/>
              </a:ext>
            </a:extLst>
          </p:cNvPr>
          <p:cNvSpPr/>
          <p:nvPr/>
        </p:nvSpPr>
        <p:spPr>
          <a:xfrm>
            <a:off x="5820229" y="1785257"/>
            <a:ext cx="972457" cy="3984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711657-93F4-7083-994C-F31894509245}"/>
              </a:ext>
            </a:extLst>
          </p:cNvPr>
          <p:cNvSpPr/>
          <p:nvPr/>
        </p:nvSpPr>
        <p:spPr>
          <a:xfrm>
            <a:off x="5693003" y="2728807"/>
            <a:ext cx="1926997" cy="3984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307CE5-1F8B-F0F6-D88C-EBE937AA3199}"/>
              </a:ext>
            </a:extLst>
          </p:cNvPr>
          <p:cNvSpPr txBox="1"/>
          <p:nvPr/>
        </p:nvSpPr>
        <p:spPr>
          <a:xfrm>
            <a:off x="624196" y="3584076"/>
            <a:ext cx="3306296" cy="1514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Create Accounting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kern="100" dirty="0">
                <a:latin typeface="Calibri" panose="020F0502020204030204" pitchFamily="34" charset="0"/>
                <a:cs typeface="Calibri" panose="020F0502020204030204" pitchFamily="34" charset="0"/>
              </a:rPr>
              <a:t>Click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kern="100" dirty="0">
                <a:latin typeface="Calibri" panose="020F0502020204030204" pitchFamily="34" charset="0"/>
                <a:cs typeface="Calibri" panose="020F0502020204030204" pitchFamily="34" charset="0"/>
              </a:rPr>
              <a:t>..1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Create</a:t>
            </a:r>
            <a:r>
              <a:rPr lang="en-US" sz="2400" kern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Accounting</a:t>
            </a:r>
            <a:r>
              <a:rPr lang="en-US" sz="2400" kern="100" dirty="0"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Final</a:t>
            </a:r>
            <a:r>
              <a:rPr lang="en-US" sz="2400" kern="100" dirty="0"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OK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FD056-FED7-513D-D829-7B0C40911659}"/>
              </a:ext>
            </a:extLst>
          </p:cNvPr>
          <p:cNvSpPr txBox="1"/>
          <p:nvPr/>
        </p:nvSpPr>
        <p:spPr>
          <a:xfrm>
            <a:off x="3139409" y="653745"/>
            <a:ext cx="5913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Record New Invoice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5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43EA70-7AD5-317A-69DF-856F57C9F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Created by group Ap –NEXT20 _GIZ2_ERP4_S1</a:t>
            </a:r>
            <a:endParaRPr lang="ar-E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2E956-6A10-6CEC-8BCC-5E36EAF22F76}"/>
              </a:ext>
            </a:extLst>
          </p:cNvPr>
          <p:cNvSpPr txBox="1"/>
          <p:nvPr/>
        </p:nvSpPr>
        <p:spPr>
          <a:xfrm>
            <a:off x="647848" y="1325217"/>
            <a:ext cx="1060324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Recurring invoice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It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an invoice that is repeated monthly with the value, date and expenses that you want to make this invoice you must do some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Distribution Set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recurring invoice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Special </a:t>
            </a:r>
            <a:r>
              <a:rPr lang="en-US" sz="2400" dirty="0">
                <a:latin typeface="Calibri" panose="020F0502020204030204" pitchFamily="34" charset="0"/>
              </a:rPr>
              <a:t>Calendar</a:t>
            </a:r>
          </a:p>
        </p:txBody>
      </p:sp>
    </p:spTree>
    <p:extLst>
      <p:ext uri="{BB962C8B-B14F-4D97-AF65-F5344CB8AC3E}">
        <p14:creationId xmlns:p14="http://schemas.microsoft.com/office/powerpoint/2010/main" val="334684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0CBDC8-3358-B864-1D44-C2671F7A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C6183-45F1-E14A-0890-295339BD8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22" y="1530277"/>
            <a:ext cx="7504952" cy="4899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A4573-EE7D-E875-8B6D-967293AAF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00" y="2908170"/>
            <a:ext cx="5429296" cy="3448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36FE1B-97AE-A3C1-6111-C39C0FF7EABF}"/>
              </a:ext>
            </a:extLst>
          </p:cNvPr>
          <p:cNvSpPr txBox="1"/>
          <p:nvPr/>
        </p:nvSpPr>
        <p:spPr>
          <a:xfrm>
            <a:off x="480767" y="2092751"/>
            <a:ext cx="36293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</a:rPr>
              <a:t> Distribution Set 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Setup</a:t>
            </a:r>
            <a:r>
              <a:rPr lang="en-US" sz="2000" dirty="0">
                <a:latin typeface="Calibri" panose="020F0502020204030204" pitchFamily="34" charset="0"/>
              </a:rPr>
              <a:t> →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Invoices</a:t>
            </a:r>
            <a:r>
              <a:rPr lang="en-US" sz="2000" dirty="0">
                <a:latin typeface="Calibri" panose="020F0502020204030204" pitchFamily="34" charset="0"/>
              </a:rPr>
              <a:t> →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Distribution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Sets</a:t>
            </a:r>
            <a:r>
              <a:rPr lang="en-US" sz="2000" dirty="0">
                <a:latin typeface="Calibri" panose="020F0502020204030204" pitchFamily="34" charset="0"/>
              </a:rPr>
              <a:t>.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Define the Distribution Set In the Distribution Sets window, click on New to create a new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Enter a Name and Description for the Distribution Set</a:t>
            </a:r>
            <a:r>
              <a:rPr lang="en-US" dirty="0"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13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44984B-8583-71ED-4EF1-BF6ADEF7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84FA2-1EDE-A328-ED74-5F20304BF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798862"/>
            <a:ext cx="8153400" cy="4597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94A3AC-80FB-B072-14A9-34E79C88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5" y="3193609"/>
            <a:ext cx="5923175" cy="3203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A6E79-6793-9F4A-AB51-25CA52CE6287}"/>
              </a:ext>
            </a:extLst>
          </p:cNvPr>
          <p:cNvSpPr txBox="1"/>
          <p:nvPr/>
        </p:nvSpPr>
        <p:spPr>
          <a:xfrm>
            <a:off x="377073" y="2281286"/>
            <a:ext cx="34030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800" b="1" dirty="0">
                <a:latin typeface="Calibri" panose="020F0502020204030204" pitchFamily="34" charset="0"/>
              </a:rPr>
              <a:t>Special Calendar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Setup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Calendar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Special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Calendar</a:t>
            </a:r>
          </a:p>
        </p:txBody>
      </p:sp>
    </p:spTree>
    <p:extLst>
      <p:ext uri="{BB962C8B-B14F-4D97-AF65-F5344CB8AC3E}">
        <p14:creationId xmlns:p14="http://schemas.microsoft.com/office/powerpoint/2010/main" val="201310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9D21-D56C-A953-3897-9D8554C73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26" y="0"/>
            <a:ext cx="3286260" cy="13255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Choose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Type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8041EA-B8AB-45F3-C2B0-932857B979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69" y="3062590"/>
            <a:ext cx="5157787" cy="325379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424D6-C2D4-86B6-34C5-1BAB62BF5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4510" y="1105061"/>
            <a:ext cx="6385603" cy="1901031"/>
          </a:xfrm>
        </p:spPr>
        <p:txBody>
          <a:bodyPr>
            <a:noAutofit/>
          </a:bodyPr>
          <a:lstStyle/>
          <a:p>
            <a:pPr algn="ctr"/>
            <a:r>
              <a:rPr lang="en-US" sz="2800" b="0" dirty="0">
                <a:solidFill>
                  <a:srgbClr val="C00000"/>
                </a:solidFill>
                <a:cs typeface="+mn-cs"/>
              </a:rPr>
              <a:t>Skeleton</a:t>
            </a:r>
            <a:r>
              <a:rPr lang="en-US" sz="32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rgbClr val="C00000"/>
              </a:solidFill>
              <a:cs typeface="+mn-cs"/>
            </a:endParaRPr>
          </a:p>
          <a:p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Define accounts without specifying percentages; amounts are entered during invoice </a:t>
            </a:r>
            <a:r>
              <a:rPr lang="en-US" b="0" dirty="0" err="1">
                <a:latin typeface="Calibri" panose="020F0502020204030204" pitchFamily="34" charset="0"/>
                <a:cs typeface="Calibri" panose="020F0502020204030204" pitchFamily="34" charset="0"/>
              </a:rPr>
              <a:t>entry.Oracle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Documentation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0D1702-FF2B-0EFC-5D64-3E194791CD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35" y="3087875"/>
            <a:ext cx="5183187" cy="322851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96BC14-F9A7-1CBA-3521-F8ED8EB9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Created by group A -NEXT45 _CAI1_ERP1_M2d</a:t>
            </a:r>
            <a:endParaRPr lang="ar-EG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C2C04-3C03-EAA6-CAD9-8AB2AB6F8E45}"/>
              </a:ext>
            </a:extLst>
          </p:cNvPr>
          <p:cNvSpPr txBox="1"/>
          <p:nvPr/>
        </p:nvSpPr>
        <p:spPr>
          <a:xfrm>
            <a:off x="875369" y="1381227"/>
            <a:ext cx="426268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Full</a:t>
            </a:r>
            <a:endParaRPr lang="en-US" sz="24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cs typeface="+mn-cs"/>
              </a:rPr>
              <a:t>: </a:t>
            </a:r>
            <a:r>
              <a:rPr lang="en-US" sz="2400" dirty="0" err="1">
                <a:cs typeface="+mn-cs"/>
              </a:rPr>
              <a:t>Specity</a:t>
            </a:r>
            <a:r>
              <a:rPr lang="en-US" sz="2400" dirty="0">
                <a:cs typeface="+mn-cs"/>
              </a:rPr>
              <a:t> exact percentages for each account.</a:t>
            </a:r>
          </a:p>
        </p:txBody>
      </p:sp>
    </p:spTree>
    <p:extLst>
      <p:ext uri="{BB962C8B-B14F-4D97-AF65-F5344CB8AC3E}">
        <p14:creationId xmlns:p14="http://schemas.microsoft.com/office/powerpoint/2010/main" val="1273248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2ABBB6-F93E-D2FB-F4D3-FAF30F0F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6ACD8-00D0-C9EB-477F-776DBAC7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77" y="1715005"/>
            <a:ext cx="8131245" cy="4823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6B346-7E82-D74F-D6A3-8B16FB894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42" y="2656421"/>
            <a:ext cx="5863335" cy="4541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D416B5-03F1-0A09-229E-FD16E3B89BB9}"/>
              </a:ext>
            </a:extLst>
          </p:cNvPr>
          <p:cNvSpPr txBox="1"/>
          <p:nvPr/>
        </p:nvSpPr>
        <p:spPr>
          <a:xfrm>
            <a:off x="362146" y="1997127"/>
            <a:ext cx="3676454" cy="4541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800" b="1" dirty="0">
                <a:latin typeface="Calibri" panose="020F0502020204030204" pitchFamily="34" charset="0"/>
              </a:rPr>
              <a:t>create</a:t>
            </a:r>
            <a:r>
              <a:rPr lang="en-US" sz="3000" b="1" dirty="0">
                <a:latin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</a:rPr>
              <a:t>recurring</a:t>
            </a:r>
            <a:r>
              <a:rPr lang="en-US" sz="3000" b="1" dirty="0">
                <a:latin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</a:rPr>
              <a:t>invoice</a:t>
            </a:r>
            <a:r>
              <a:rPr lang="en-US" sz="3000" b="1" dirty="0">
                <a:latin typeface="Calibri" panose="020F0502020204030204" pitchFamily="34" charset="0"/>
              </a:rPr>
              <a:t>  </a:t>
            </a:r>
          </a:p>
          <a:p>
            <a:r>
              <a:rPr lang="en-US" sz="2000" b="1" dirty="0">
                <a:latin typeface="Calibri" panose="020F0502020204030204" pitchFamily="34" charset="0"/>
              </a:rPr>
              <a:t> </a:t>
            </a:r>
            <a:endParaRPr lang="en-US" sz="24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Invoice</a:t>
            </a:r>
            <a:r>
              <a:rPr lang="en-US" dirty="0">
                <a:latin typeface="Calibri" panose="020F0502020204030204" pitchFamily="34" charset="0"/>
              </a:rPr>
              <a:t> →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Entry</a:t>
            </a:r>
            <a:r>
              <a:rPr lang="en-US" dirty="0">
                <a:latin typeface="Calibri" panose="020F0502020204030204" pitchFamily="34" charset="0"/>
              </a:rPr>
              <a:t> →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Recurring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invoice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Click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line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definition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Click on payment to choose terms ,pay group and payment method</a:t>
            </a:r>
          </a:p>
          <a:p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865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AC01DD-9C98-AD5A-DC24-85B27A41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AEFE3-196A-0BC1-97F3-954BD9357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88" y="1586072"/>
            <a:ext cx="7554012" cy="4770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1BC73A-AC03-AD81-76F6-531D0AFBE140}"/>
              </a:ext>
            </a:extLst>
          </p:cNvPr>
          <p:cNvSpPr txBox="1"/>
          <p:nvPr/>
        </p:nvSpPr>
        <p:spPr>
          <a:xfrm>
            <a:off x="141402" y="1860708"/>
            <a:ext cx="449658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Operating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</a:p>
          <a:p>
            <a:endParaRPr lang="en-US" b="1" dirty="0">
              <a:latin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Supplier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Supplier Name - Choose the supplier for whom the recurring invoice is being created.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Supplier Site - Select the supplier's Pay Site (must be set up for Payables).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Calendar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 Calendar Name - Choose the Recurring Invoice Calendar defined earlier.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Select the number of periods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 Recurring Frequency - E.g., Monthly, Quarterly</a:t>
            </a:r>
          </a:p>
          <a:p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17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55E8EA-F2B7-5A27-0D1C-C08A6625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FF9F3-514A-00DD-50C9-0B970DC3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630" y="1600391"/>
            <a:ext cx="6413369" cy="4810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4802AA-4957-6E27-7EF9-90631360CF92}"/>
              </a:ext>
            </a:extLst>
          </p:cNvPr>
          <p:cNvSpPr txBox="1"/>
          <p:nvPr/>
        </p:nvSpPr>
        <p:spPr>
          <a:xfrm>
            <a:off x="443060" y="1979629"/>
            <a:ext cx="48642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Invoice</a:t>
            </a:r>
            <a:r>
              <a:rPr lang="en-US" b="1" dirty="0">
                <a:latin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endParaRPr lang="en-US" b="1" dirty="0"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Invoice Number - This is a reference template name (not an actual invoice yet).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Invoice Currency - Defaults from supplier, but can be changed.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Distribution  (Optional) - If predefined, can allocate the cost across accounts</a:t>
            </a:r>
            <a:r>
              <a:rPr lang="en-US" sz="1600" dirty="0"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8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What’s meant by</a:t>
            </a:r>
          </a:p>
          <a:p>
            <a:pPr algn="ctr"/>
            <a:r>
              <a:rPr lang="en-US" sz="3200" b="1" dirty="0">
                <a:latin typeface="Calibri" panose="020F0502020204030204" pitchFamily="34" charset="0"/>
              </a:rPr>
              <a:t> Account payable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296" y="2556938"/>
            <a:ext cx="111529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</a:rPr>
              <a:t>Accounts Payable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refers to the money a company owes to its suppliers or vendors for goods or services it has received but not yet paid for.</a:t>
            </a:r>
            <a:endParaRPr 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896" y="3805790"/>
            <a:ext cx="7993504" cy="2239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Century Gothic" panose="020B0502020202020204" pitchFamily="34" charset="0"/>
              </a:rPr>
              <a:t>It includes things like</a:t>
            </a:r>
            <a:r>
              <a:rPr lang="en-US" sz="2000" dirty="0" smtClean="0">
                <a:latin typeface="Century Gothic" panose="020B0502020202020204" pitchFamily="34" charset="0"/>
              </a:rPr>
              <a:t>:</a:t>
            </a:r>
          </a:p>
          <a:p>
            <a:endParaRPr lang="en-US" sz="800" dirty="0">
              <a:latin typeface="Century Gothic" panose="020B0502020202020204" pitchFamily="34" charset="0"/>
            </a:endParaRPr>
          </a:p>
          <a:p>
            <a:r>
              <a:rPr lang="en-US" sz="2000" dirty="0" smtClean="0">
                <a:latin typeface="Century Gothic" panose="020B0502020202020204" pitchFamily="34" charset="0"/>
              </a:rPr>
              <a:t>       - Supplier invoices</a:t>
            </a:r>
          </a:p>
          <a:p>
            <a:endParaRPr lang="en-US" sz="1050" dirty="0">
              <a:latin typeface="Century Gothic" panose="020B0502020202020204" pitchFamily="34" charset="0"/>
            </a:endParaRPr>
          </a:p>
          <a:p>
            <a:r>
              <a:rPr lang="en-US" sz="2000" dirty="0" smtClean="0">
                <a:latin typeface="Century Gothic" panose="020B0502020202020204" pitchFamily="34" charset="0"/>
              </a:rPr>
              <a:t>       - Payment schedules</a:t>
            </a:r>
          </a:p>
          <a:p>
            <a:endParaRPr lang="en-US" sz="105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smtClean="0">
                <a:latin typeface="Century Gothic" panose="020B0502020202020204" pitchFamily="34" charset="0"/>
              </a:rPr>
              <a:t>      - Credit memos</a:t>
            </a:r>
          </a:p>
          <a:p>
            <a:endParaRPr lang="en-US" sz="1050" dirty="0" smtClean="0">
              <a:latin typeface="Century Gothic" panose="020B0502020202020204" pitchFamily="34" charset="0"/>
            </a:endParaRPr>
          </a:p>
          <a:p>
            <a:r>
              <a:rPr lang="en-US" sz="2000" dirty="0" smtClean="0">
                <a:latin typeface="Century Gothic" panose="020B0502020202020204" pitchFamily="34" charset="0"/>
              </a:rPr>
              <a:t>       -Purchase </a:t>
            </a:r>
            <a:r>
              <a:rPr lang="en-US" sz="2000" dirty="0">
                <a:latin typeface="Century Gothic" panose="020B0502020202020204" pitchFamily="34" charset="0"/>
              </a:rPr>
              <a:t>orders (linked to invoices)</a:t>
            </a:r>
          </a:p>
        </p:txBody>
      </p:sp>
    </p:spTree>
    <p:extLst>
      <p:ext uri="{BB962C8B-B14F-4D97-AF65-F5344CB8AC3E}">
        <p14:creationId xmlns:p14="http://schemas.microsoft.com/office/powerpoint/2010/main" val="21311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6DDF2-70D1-FD2F-A96E-27174464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C33B3-A64F-983B-1179-38B234A1F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86" y="1530770"/>
            <a:ext cx="6234260" cy="472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680BE-5809-531E-D497-5EC54A8B8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17" y="3616601"/>
            <a:ext cx="3114760" cy="2827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A9CB1-2D17-092A-357E-6CEB887B21CF}"/>
              </a:ext>
            </a:extLst>
          </p:cNvPr>
          <p:cNvSpPr txBox="1"/>
          <p:nvPr/>
        </p:nvSpPr>
        <p:spPr>
          <a:xfrm>
            <a:off x="464008" y="2077718"/>
            <a:ext cx="41148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US" b="1" dirty="0">
                <a:latin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r>
              <a:rPr lang="en-US" sz="2400" dirty="0">
                <a:latin typeface="Calibri" panose="020F0502020204030204" pitchFamily="34" charset="0"/>
              </a:rPr>
              <a:t>Line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name</a:t>
            </a:r>
            <a:r>
              <a:rPr lang="en-US" sz="1600" dirty="0">
                <a:latin typeface="Calibri" panose="020F0502020204030204" pitchFamily="34" charset="0"/>
              </a:rPr>
              <a:t> -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knew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en-US" sz="1600" dirty="0">
                <a:latin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5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8E3FC-3A52-CD41-5F91-9D16A227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34CD2A-74FC-3843-A3B8-878C3794A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272A9-3951-688C-129D-02C7D2504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83" y="1480952"/>
            <a:ext cx="6234260" cy="472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843B8-5493-D242-AD1F-F716B38E7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283" y="3240458"/>
            <a:ext cx="3114760" cy="2827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E0300A-DCA9-7550-C4C4-72F8A18711D5}"/>
              </a:ext>
            </a:extLst>
          </p:cNvPr>
          <p:cNvSpPr txBox="1"/>
          <p:nvPr/>
        </p:nvSpPr>
        <p:spPr>
          <a:xfrm>
            <a:off x="464008" y="2077718"/>
            <a:ext cx="41148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US" b="1" dirty="0">
                <a:latin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r>
              <a:rPr lang="en-US" sz="2400" dirty="0">
                <a:latin typeface="Calibri" panose="020F0502020204030204" pitchFamily="34" charset="0"/>
              </a:rPr>
              <a:t>Line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name</a:t>
            </a:r>
            <a:r>
              <a:rPr lang="en-US" sz="1600" dirty="0">
                <a:latin typeface="Calibri" panose="020F0502020204030204" pitchFamily="34" charset="0"/>
              </a:rPr>
              <a:t> -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knew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en-US" sz="1600" dirty="0">
                <a:latin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E207B-C105-9D26-AD1D-28C85993A76A}"/>
              </a:ext>
            </a:extLst>
          </p:cNvPr>
          <p:cNvSpPr txBox="1"/>
          <p:nvPr/>
        </p:nvSpPr>
        <p:spPr>
          <a:xfrm>
            <a:off x="464008" y="3881261"/>
            <a:ext cx="47511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In this field we have to the Fixed amount.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ADD7A-4D63-E2AA-D787-C9BC4A6A2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86" y="1480952"/>
            <a:ext cx="6445103" cy="48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49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8C8E9F-2443-A92C-A795-703D54F8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B6F87-F76C-B1CE-8DE6-F130C5748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5" y="1593131"/>
            <a:ext cx="6394515" cy="4860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005A4-2161-DDAA-3335-87C41987B533}"/>
              </a:ext>
            </a:extLst>
          </p:cNvPr>
          <p:cNvSpPr txBox="1"/>
          <p:nvPr/>
        </p:nvSpPr>
        <p:spPr>
          <a:xfrm>
            <a:off x="504334" y="2004392"/>
            <a:ext cx="47511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Payment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</a:rPr>
              <a:t>In the payment tab we have to assign the Tearms, Pay Group and Payment method.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</a:rPr>
              <a:t>Also we have to </a:t>
            </a:r>
            <a:r>
              <a:rPr lang="en-US" sz="2400" dirty="0" err="1">
                <a:latin typeface="Calibri" panose="020F0502020204030204" pitchFamily="34" charset="0"/>
              </a:rPr>
              <a:t>defign</a:t>
            </a:r>
            <a:r>
              <a:rPr lang="en-US" sz="2400" dirty="0">
                <a:latin typeface="Calibri" panose="020F0502020204030204" pitchFamily="34" charset="0"/>
              </a:rPr>
              <a:t> the OU, </a:t>
            </a:r>
            <a:r>
              <a:rPr lang="en-US" sz="2400" dirty="0" err="1">
                <a:latin typeface="Calibri" panose="020F0502020204030204" pitchFamily="34" charset="0"/>
              </a:rPr>
              <a:t>Name,Number</a:t>
            </a:r>
            <a:r>
              <a:rPr lang="en-US" sz="2400" dirty="0">
                <a:latin typeface="Calibri" panose="020F0502020204030204" pitchFamily="34" charset="0"/>
              </a:rPr>
              <a:t> and the site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Calibri" panose="020F0502020204030204" pitchFamily="34" charset="0"/>
            </a:endParaRP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609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6D6CC-35D9-3CCA-6305-5687A9573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E3E97D-2CD3-6454-940D-FB8F1D43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80D46-75E1-11FA-A6A8-0B75B846E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5" y="1593131"/>
            <a:ext cx="6394515" cy="4860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DD161-7028-22D4-E922-BF4AAEFE24BE}"/>
              </a:ext>
            </a:extLst>
          </p:cNvPr>
          <p:cNvSpPr txBox="1"/>
          <p:nvPr/>
        </p:nvSpPr>
        <p:spPr>
          <a:xfrm>
            <a:off x="504334" y="2004392"/>
            <a:ext cx="47511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Payment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</a:rPr>
              <a:t>In the payment tab we have to assign the Tearms, Pay Group and Payment method.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</a:rPr>
              <a:t>Also we have to </a:t>
            </a:r>
            <a:r>
              <a:rPr lang="en-US" sz="2400" dirty="0" err="1">
                <a:latin typeface="Calibri" panose="020F0502020204030204" pitchFamily="34" charset="0"/>
              </a:rPr>
              <a:t>defign</a:t>
            </a:r>
            <a:r>
              <a:rPr lang="en-US" sz="2400" dirty="0">
                <a:latin typeface="Calibri" panose="020F0502020204030204" pitchFamily="34" charset="0"/>
              </a:rPr>
              <a:t> the OU, </a:t>
            </a:r>
            <a:r>
              <a:rPr lang="en-US" sz="2400" dirty="0" err="1">
                <a:latin typeface="Calibri" panose="020F0502020204030204" pitchFamily="34" charset="0"/>
              </a:rPr>
              <a:t>Name,Number</a:t>
            </a:r>
            <a:r>
              <a:rPr lang="en-US" sz="2400" dirty="0">
                <a:latin typeface="Calibri" panose="020F0502020204030204" pitchFamily="34" charset="0"/>
              </a:rPr>
              <a:t> and the site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Calibri" panose="020F0502020204030204" pitchFamily="34" charset="0"/>
            </a:endParaRP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ABCDA-3C1C-F589-33A4-49F5CEE55B5C}"/>
              </a:ext>
            </a:extLst>
          </p:cNvPr>
          <p:cNvSpPr txBox="1"/>
          <p:nvPr/>
        </p:nvSpPr>
        <p:spPr>
          <a:xfrm>
            <a:off x="504334" y="4787124"/>
            <a:ext cx="6103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</a:rPr>
              <a:t>Click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create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Recurring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invoices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</a:rPr>
              <a:t>Click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OK</a:t>
            </a:r>
            <a:r>
              <a:rPr lang="en-US" sz="2400" dirty="0">
                <a:latin typeface="Calibri" panose="020F0502020204030204" pitchFamily="34" charset="0"/>
              </a:rPr>
              <a:t>, then Submit the request</a:t>
            </a:r>
            <a:r>
              <a:rPr lang="en-US" dirty="0"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5396B-E125-5338-E8F4-A0858AC36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93" y="1628870"/>
            <a:ext cx="6356807" cy="48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13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D48C2-F2ED-BB90-3EDB-154DA8A7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6244389" y="6356351"/>
            <a:ext cx="4252759" cy="56481"/>
          </a:xfrm>
        </p:spPr>
        <p:txBody>
          <a:bodyPr/>
          <a:lstStyle/>
          <a:p>
            <a:endParaRPr lang="ar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A0E68-663D-CF0E-4722-17C4E5D46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24" y="1591292"/>
            <a:ext cx="6762750" cy="4105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94A0C-932B-7DE6-14AE-9F5C6D313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3062999"/>
            <a:ext cx="6762750" cy="3623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0EEDAD-DBE3-6E71-56D3-F2016BDE3FB2}"/>
              </a:ext>
            </a:extLst>
          </p:cNvPr>
          <p:cNvSpPr txBox="1"/>
          <p:nvPr/>
        </p:nvSpPr>
        <p:spPr>
          <a:xfrm>
            <a:off x="3383991" y="718736"/>
            <a:ext cx="572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</a:rPr>
              <a:t>Payment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From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Work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Bench</a:t>
            </a:r>
            <a:endParaRPr lang="ar-EG" sz="3200" b="1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E95C2-55F7-A0C1-E491-40D852606D3A}"/>
              </a:ext>
            </a:extLst>
          </p:cNvPr>
          <p:cNvSpPr txBox="1"/>
          <p:nvPr/>
        </p:nvSpPr>
        <p:spPr>
          <a:xfrm>
            <a:off x="270008" y="1810922"/>
            <a:ext cx="435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Payment From Work Bench 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:</a:t>
            </a:r>
            <a:endParaRPr lang="ar-EG" sz="2400" dirty="0">
              <a:solidFill>
                <a:srgbClr val="000000"/>
              </a:solidFill>
              <a:latin typeface="Gill Sans MT" panose="020B0502020104020203" pitchFamily="34" charset="0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3FD81-6138-1E93-5B2B-F43E742FD866}"/>
              </a:ext>
            </a:extLst>
          </p:cNvPr>
          <p:cNvSpPr txBox="1"/>
          <p:nvPr/>
        </p:nvSpPr>
        <p:spPr>
          <a:xfrm>
            <a:off x="283745" y="2566223"/>
            <a:ext cx="3637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Involves processing payments for multiple invoices from a centralized interface, used for handling payments in bulk or batches.</a:t>
            </a:r>
            <a:endParaRPr lang="ar-EG" sz="2400" dirty="0">
              <a:solidFill>
                <a:srgbClr val="000000"/>
              </a:solidFill>
              <a:latin typeface="Gill Sans MT" panose="020B0502020104020203" pitchFamily="34" charset="0"/>
              <a:cs typeface="Times New Roman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8462C1-70D7-4C17-7ECF-026FB8F35705}"/>
              </a:ext>
            </a:extLst>
          </p:cNvPr>
          <p:cNvGrpSpPr/>
          <p:nvPr/>
        </p:nvGrpSpPr>
        <p:grpSpPr>
          <a:xfrm>
            <a:off x="267293" y="4993109"/>
            <a:ext cx="5072479" cy="1387492"/>
            <a:chOff x="0" y="5002821"/>
            <a:chExt cx="5072479" cy="13874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4666D0-0562-B719-4E9F-90CEFE919349}"/>
                </a:ext>
              </a:extLst>
            </p:cNvPr>
            <p:cNvSpPr txBox="1"/>
            <p:nvPr/>
          </p:nvSpPr>
          <p:spPr>
            <a:xfrm>
              <a:off x="0" y="5002821"/>
              <a:ext cx="4346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MT" panose="020B0502020104020203" pitchFamily="34" charset="0"/>
                </a:rPr>
                <a:t>1- </a:t>
              </a:r>
              <a:r>
                <a:rPr lang="en-US" sz="2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Payments</a:t>
              </a:r>
              <a:r>
                <a:rPr lang="en-US" sz="2400" dirty="0">
                  <a:solidFill>
                    <a:srgbClr val="000000"/>
                  </a:solidFill>
                  <a:latin typeface="Gill Sans MT" panose="020B0502020104020203" pitchFamily="34" charset="0"/>
                  <a:cs typeface="Times New Roman"/>
                </a:rPr>
                <a:t> &gt; </a:t>
              </a:r>
              <a:r>
                <a:rPr lang="en-US" sz="2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Entry</a:t>
              </a:r>
              <a:r>
                <a:rPr lang="en-US" sz="2400" dirty="0">
                  <a:solidFill>
                    <a:srgbClr val="000000"/>
                  </a:solidFill>
                  <a:latin typeface="Gill Sans MT" panose="020B0502020104020203" pitchFamily="34" charset="0"/>
                  <a:cs typeface="Times New Roman"/>
                </a:rPr>
                <a:t> &gt; </a:t>
              </a:r>
              <a:r>
                <a:rPr lang="en-US" sz="2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payments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5EDA43-3C26-C128-6506-906F88961538}"/>
                </a:ext>
              </a:extLst>
            </p:cNvPr>
            <p:cNvSpPr txBox="1"/>
            <p:nvPr/>
          </p:nvSpPr>
          <p:spPr>
            <a:xfrm>
              <a:off x="0" y="5464486"/>
              <a:ext cx="3216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MT" panose="020B0502020104020203" pitchFamily="34" charset="0"/>
                </a:rPr>
                <a:t>2- enter details required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00ED5F-2E41-8976-836E-EAF82AC6D4C1}"/>
                </a:ext>
              </a:extLst>
            </p:cNvPr>
            <p:cNvSpPr txBox="1"/>
            <p:nvPr/>
          </p:nvSpPr>
          <p:spPr>
            <a:xfrm>
              <a:off x="0" y="5928648"/>
              <a:ext cx="50724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MT" panose="020B0502020104020203" pitchFamily="34" charset="0"/>
                </a:rPr>
                <a:t>3- </a:t>
              </a:r>
              <a:r>
                <a:rPr lang="en-US" sz="2400" dirty="0">
                  <a:solidFill>
                    <a:srgbClr val="000000"/>
                  </a:solidFill>
                  <a:latin typeface="Gill Sans MT" panose="020B0502020104020203" pitchFamily="34" charset="0"/>
                  <a:cs typeface="Times New Roman"/>
                </a:rPr>
                <a:t>Then click on </a:t>
              </a:r>
              <a:r>
                <a:rPr lang="en-US" sz="2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Enter</a:t>
              </a:r>
              <a:r>
                <a:rPr lang="en-US" sz="2400" dirty="0">
                  <a:solidFill>
                    <a:srgbClr val="000000"/>
                  </a:solidFill>
                  <a:latin typeface="Gill Sans MT" panose="020B0502020104020203" pitchFamily="34" charset="0"/>
                  <a:cs typeface="Times New Roman"/>
                </a:rPr>
                <a:t>/</a:t>
              </a:r>
              <a:r>
                <a:rPr lang="en-US" sz="2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Adjust</a:t>
              </a:r>
              <a:r>
                <a:rPr lang="en-US" sz="2400" dirty="0">
                  <a:solidFill>
                    <a:srgbClr val="000000"/>
                  </a:solidFill>
                  <a:latin typeface="Gill Sans MT" panose="020B0502020104020203" pitchFamily="34" charset="0"/>
                  <a:cs typeface="Times New Roman"/>
                </a:rPr>
                <a:t> </a:t>
              </a:r>
              <a:r>
                <a:rPr lang="en-US" sz="2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invoices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227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A11029-B550-B99A-9CF7-4424F376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 panose="020F0502020204030204" pitchFamily="34" charset="0"/>
              </a:rPr>
              <a:t>Created by group Ap –NEXT20 _GIZ2_ERP4_S1</a:t>
            </a:r>
            <a:endParaRPr lang="ar-EG" dirty="0"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F36DC-9029-9F24-EAA6-22FDDF310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39" y="1742303"/>
            <a:ext cx="6190734" cy="4614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0705B9-B83F-185F-EFF6-60AF13DFD3E6}"/>
              </a:ext>
            </a:extLst>
          </p:cNvPr>
          <p:cNvSpPr txBox="1"/>
          <p:nvPr/>
        </p:nvSpPr>
        <p:spPr>
          <a:xfrm>
            <a:off x="188436" y="2346722"/>
            <a:ext cx="4767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1- Select the Invoice numbers for which payment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DE5BB-9AD4-1D7F-3AFB-B78F6336C410}"/>
              </a:ext>
            </a:extLst>
          </p:cNvPr>
          <p:cNvSpPr txBox="1"/>
          <p:nvPr/>
        </p:nvSpPr>
        <p:spPr>
          <a:xfrm>
            <a:off x="188436" y="3532319"/>
            <a:ext cx="4767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2- 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 </a:t>
            </a:r>
            <a:r>
              <a:rPr lang="en-US" sz="24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your work and check the payment amount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5E118-380D-1745-51B0-92D5FFA7A53F}"/>
              </a:ext>
            </a:extLst>
          </p:cNvPr>
          <p:cNvSpPr txBox="1"/>
          <p:nvPr/>
        </p:nvSpPr>
        <p:spPr>
          <a:xfrm>
            <a:off x="188436" y="4717916"/>
            <a:ext cx="4767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3- 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</a:t>
            </a:r>
            <a:r>
              <a:rPr lang="en-US" sz="24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the payment is made for both the invoice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816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AC01DD-9C98-AD5A-DC24-85B27A41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D282A-A127-7BA1-7EEA-7D013DAEE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57" y="1427721"/>
            <a:ext cx="6753225" cy="439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0C4C3-A3ED-7D18-4424-6B77C9EDE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190" y="1844675"/>
            <a:ext cx="3248025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D4AA23-7B87-3FA1-5539-0DB11CA3891C}"/>
              </a:ext>
            </a:extLst>
          </p:cNvPr>
          <p:cNvSpPr txBox="1"/>
          <p:nvPr/>
        </p:nvSpPr>
        <p:spPr>
          <a:xfrm>
            <a:off x="235678" y="2566219"/>
            <a:ext cx="2741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1- 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Click on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 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D3982-7D30-3305-C69E-B4F5989FE0BC}"/>
              </a:ext>
            </a:extLst>
          </p:cNvPr>
          <p:cNvSpPr txBox="1"/>
          <p:nvPr/>
        </p:nvSpPr>
        <p:spPr>
          <a:xfrm>
            <a:off x="231728" y="3162212"/>
            <a:ext cx="388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2- 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Choose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Create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Accounting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577C1-5633-33EE-D290-969499FEDEE9}"/>
              </a:ext>
            </a:extLst>
          </p:cNvPr>
          <p:cNvSpPr txBox="1"/>
          <p:nvPr/>
        </p:nvSpPr>
        <p:spPr>
          <a:xfrm>
            <a:off x="226927" y="3758205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3- 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Choose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final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 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F6161-BB1C-4868-B3E6-743506E19FF1}"/>
              </a:ext>
            </a:extLst>
          </p:cNvPr>
          <p:cNvSpPr txBox="1"/>
          <p:nvPr/>
        </p:nvSpPr>
        <p:spPr>
          <a:xfrm>
            <a:off x="226927" y="4354198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4- 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Ok</a:t>
            </a:r>
            <a:endParaRPr 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374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1FE2E-9A0E-B1EA-F4FA-FA9A8A41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7BD413-593B-5248-73A6-8B3B779BD7C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55FD71D1-EC9D-AFB1-AEE0-3E12DCEA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1B7EB1-37CA-8D4A-4DB8-71C67EA05FC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B06208-BAF7-A72D-7436-E0F30B7565E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>
                <a:latin typeface="Calibri" panose="020F05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55D756-84B5-BCAD-C06E-F91C2BC85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B396D749-74CF-BC2E-8A72-7D9BCBF4C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6C31C80-92F4-A90D-4C4C-D862B929B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D6EDA5D-4CF0-E16B-BF1C-D614EF72A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0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960A4C3-EEDE-FA84-16F1-61011F275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EF3C944-AC5F-00E9-9374-BA3BB522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24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50346-6247-D057-2796-55C51A6A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7" y="1830223"/>
            <a:ext cx="6241000" cy="4418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DDC490-9655-D70E-A2E9-48AE71706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05" y="1830223"/>
            <a:ext cx="3962400" cy="4418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0C5CC7-9BF4-C107-C87D-53BD5EC5E650}"/>
              </a:ext>
            </a:extLst>
          </p:cNvPr>
          <p:cNvSpPr txBox="1"/>
          <p:nvPr/>
        </p:nvSpPr>
        <p:spPr>
          <a:xfrm>
            <a:off x="3858495" y="770125"/>
            <a:ext cx="4794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</a:rPr>
              <a:t>Single</a:t>
            </a:r>
            <a:r>
              <a:rPr lang="en-US" sz="2800" dirty="0">
                <a:latin typeface="Gill Sans MT" panose="020B0502020104020203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Payment Entry</a:t>
            </a:r>
          </a:p>
        </p:txBody>
      </p:sp>
    </p:spTree>
    <p:extLst>
      <p:ext uri="{BB962C8B-B14F-4D97-AF65-F5344CB8AC3E}">
        <p14:creationId xmlns:p14="http://schemas.microsoft.com/office/powerpoint/2010/main" val="2076090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24F1B-8BB4-EF35-010E-943FAB77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Calibri" panose="020F0502020204030204" pitchFamily="34" charset="0"/>
              </a:rPr>
              <a:t>Created by group Ap –NEXT20 _GIZ2_ERP4_S1</a:t>
            </a:r>
            <a:endParaRPr lang="ar-EG" dirty="0"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24FD1-9DB7-A2C9-5CA0-367EB20FDF34}"/>
              </a:ext>
            </a:extLst>
          </p:cNvPr>
          <p:cNvSpPr txBox="1"/>
          <p:nvPr/>
        </p:nvSpPr>
        <p:spPr>
          <a:xfrm>
            <a:off x="1516626" y="1972495"/>
            <a:ext cx="9158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Single Payment Entry :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Involves creating and processing a single payment for specific invoices, used for individual or selected invoices.</a:t>
            </a:r>
            <a:endParaRPr lang="ar-EG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C99ED-85B0-011B-7963-D38D99A1AC4B}"/>
              </a:ext>
            </a:extLst>
          </p:cNvPr>
          <p:cNvSpPr txBox="1"/>
          <p:nvPr/>
        </p:nvSpPr>
        <p:spPr>
          <a:xfrm>
            <a:off x="883429" y="3263967"/>
            <a:ext cx="4219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Invoices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4DCA3-641F-E7DD-19CE-1B2A55E6B553}"/>
              </a:ext>
            </a:extLst>
          </p:cNvPr>
          <p:cNvSpPr txBox="1"/>
          <p:nvPr/>
        </p:nvSpPr>
        <p:spPr>
          <a:xfrm>
            <a:off x="883429" y="3822902"/>
            <a:ext cx="521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 Identify the invoice you want to pay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A8093-B92E-90A5-C8A4-1ED4F7BCB2EA}"/>
              </a:ext>
            </a:extLst>
          </p:cNvPr>
          <p:cNvSpPr txBox="1"/>
          <p:nvPr/>
        </p:nvSpPr>
        <p:spPr>
          <a:xfrm>
            <a:off x="883429" y="4381837"/>
            <a:ext cx="266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3- Click on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9DA55-7D6D-25A2-EE07-8A3C2A9E8BDB}"/>
              </a:ext>
            </a:extLst>
          </p:cNvPr>
          <p:cNvSpPr txBox="1"/>
          <p:nvPr/>
        </p:nvSpPr>
        <p:spPr>
          <a:xfrm>
            <a:off x="883429" y="4934645"/>
            <a:ext cx="386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4-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828AC-34C1-A149-2D94-4EDC9787649A}"/>
              </a:ext>
            </a:extLst>
          </p:cNvPr>
          <p:cNvSpPr txBox="1"/>
          <p:nvPr/>
        </p:nvSpPr>
        <p:spPr>
          <a:xfrm>
            <a:off x="883429" y="5487453"/>
            <a:ext cx="109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5-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123475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7703BA-51F0-5B11-7778-BCBF9185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8A6E9-BEF6-2FEE-8F53-28608B6B0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99" y="1850242"/>
            <a:ext cx="5736068" cy="4373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C4517-E3FB-C665-EF88-58560E216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52" y="1850243"/>
            <a:ext cx="5736067" cy="4373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9032B6-FE97-FFD6-1CC8-736288EF2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52" y="1598410"/>
            <a:ext cx="32480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9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3038006" y="661852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Accounts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payable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" y="1781503"/>
            <a:ext cx="12081641" cy="50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6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C465D2-518C-D09D-5970-4CA6F4A5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14E1E-F70D-4D0F-226E-4F50DCFEE6B1}"/>
              </a:ext>
            </a:extLst>
          </p:cNvPr>
          <p:cNvSpPr txBox="1"/>
          <p:nvPr/>
        </p:nvSpPr>
        <p:spPr>
          <a:xfrm>
            <a:off x="410198" y="2145903"/>
            <a:ext cx="536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1- 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Type: Quick and enter details required  </a:t>
            </a:r>
            <a:endParaRPr lang="en-US" sz="2400" dirty="0">
              <a:latin typeface="Gill Sans MT" panose="020B0502020104020203" pitchFamily="34" charset="0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8A8C-B7D2-7891-C845-9C46DF520299}"/>
              </a:ext>
            </a:extLst>
          </p:cNvPr>
          <p:cNvSpPr txBox="1"/>
          <p:nvPr/>
        </p:nvSpPr>
        <p:spPr>
          <a:xfrm>
            <a:off x="410198" y="3039618"/>
            <a:ext cx="521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2- 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The payment method: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05F40-73BA-024F-5D40-E97480813F64}"/>
              </a:ext>
            </a:extLst>
          </p:cNvPr>
          <p:cNvSpPr txBox="1"/>
          <p:nvPr/>
        </p:nvSpPr>
        <p:spPr>
          <a:xfrm>
            <a:off x="410198" y="3710744"/>
            <a:ext cx="488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3- 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Click on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 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7E18C-D813-A66A-2AEF-A5960E3FF3B0}"/>
              </a:ext>
            </a:extLst>
          </p:cNvPr>
          <p:cNvSpPr txBox="1"/>
          <p:nvPr/>
        </p:nvSpPr>
        <p:spPr>
          <a:xfrm>
            <a:off x="410198" y="4381870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4- 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Choose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Create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Accounting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A3F7E-C7F2-87F2-C1FC-B99A41475D90}"/>
              </a:ext>
            </a:extLst>
          </p:cNvPr>
          <p:cNvSpPr txBox="1"/>
          <p:nvPr/>
        </p:nvSpPr>
        <p:spPr>
          <a:xfrm>
            <a:off x="410198" y="5052996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5-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final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 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7432B-E9E5-00DC-7C62-75AE9AD57ED9}"/>
              </a:ext>
            </a:extLst>
          </p:cNvPr>
          <p:cNvSpPr txBox="1"/>
          <p:nvPr/>
        </p:nvSpPr>
        <p:spPr>
          <a:xfrm>
            <a:off x="410198" y="5724122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6-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4285619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2B025-DEFC-0C06-81C3-4C752F66B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41" y="1686910"/>
            <a:ext cx="6985658" cy="4561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E16F4-DAF7-61BF-3DC6-B1E87A9F9F05}"/>
              </a:ext>
            </a:extLst>
          </p:cNvPr>
          <p:cNvSpPr txBox="1"/>
          <p:nvPr/>
        </p:nvSpPr>
        <p:spPr>
          <a:xfrm>
            <a:off x="425160" y="2309903"/>
            <a:ext cx="2751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Back to the invoice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03B59-6A3D-F50D-5470-824F487C6F12}"/>
              </a:ext>
            </a:extLst>
          </p:cNvPr>
          <p:cNvSpPr txBox="1"/>
          <p:nvPr/>
        </p:nvSpPr>
        <p:spPr>
          <a:xfrm>
            <a:off x="425159" y="3431649"/>
            <a:ext cx="4493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Gill Sans MT" panose="020B0502020104020203" pitchFamily="34" charset="0"/>
                <a:cs typeface="Times New Roman"/>
              </a:rPr>
              <a:t>Note that total amount paid in a single payment</a:t>
            </a:r>
            <a:endParaRPr 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842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1FE2E-9A0E-B1EA-F4FA-FA9A8A41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7BD413-593B-5248-73A6-8B3B779BD7C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55FD71D1-EC9D-AFB1-AEE0-3E12DCEA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1B7EB1-37CA-8D4A-4DB8-71C67EA05FC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B06208-BAF7-A72D-7436-E0F30B7565E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>
                <a:latin typeface="Calibri" panose="020F05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55D756-84B5-BCAD-C06E-F91C2BC85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B396D749-74CF-BC2E-8A72-7D9BCBF4C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6C31C80-92F4-A90D-4C4C-D862B929B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D6EDA5D-4CF0-E16B-BF1C-D614EF72A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0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960A4C3-EEDE-FA84-16F1-61011F275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EF3C944-AC5F-00E9-9374-BA3BB522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24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D74026-8217-A121-4AFB-9CF9AF62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00" y="2122324"/>
            <a:ext cx="3650974" cy="840846"/>
          </a:xfrm>
        </p:spPr>
        <p:txBody>
          <a:bodyPr>
            <a:normAutofit/>
          </a:bodyPr>
          <a:lstStyle/>
          <a:p>
            <a:r>
              <a:rPr sz="3000" b="1" dirty="0">
                <a:ea typeface="+mn-ea"/>
                <a:cs typeface="+mn-cs"/>
              </a:rPr>
              <a:t>Void</a:t>
            </a:r>
            <a:r>
              <a:rPr sz="3000" b="1" dirty="0"/>
              <a:t> </a:t>
            </a:r>
            <a:r>
              <a:rPr sz="3000" b="1" dirty="0">
                <a:ea typeface="+mn-ea"/>
                <a:cs typeface="+mn-cs"/>
              </a:rPr>
              <a:t>Payment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2792D1-D4C3-9208-60B2-AA9DBF8A973A}"/>
              </a:ext>
            </a:extLst>
          </p:cNvPr>
          <p:cNvSpPr txBox="1">
            <a:spLocks/>
          </p:cNvSpPr>
          <p:nvPr/>
        </p:nvSpPr>
        <p:spPr>
          <a:xfrm>
            <a:off x="304800" y="2999947"/>
            <a:ext cx="5308209" cy="46485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Go to Payments Workbench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Select the payment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 Click on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button</a:t>
            </a: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D25540-05D9-BC1C-38C8-33F9F2456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26" y="1619729"/>
            <a:ext cx="5736068" cy="437313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DC9280A-DE24-80D7-DF8F-3B79880EF31A}"/>
              </a:ext>
            </a:extLst>
          </p:cNvPr>
          <p:cNvSpPr/>
          <p:nvPr/>
        </p:nvSpPr>
        <p:spPr>
          <a:xfrm rot="16200000">
            <a:off x="6021871" y="5310152"/>
            <a:ext cx="740228" cy="11197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971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E4D6-99F5-1478-F486-B5B984668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984A14-4061-5C40-2009-14C738035AC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3A1034B5-9583-D855-448B-784356710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D3ECA2-86D3-9E73-93F4-F65CBFE57C09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6A9981-0F74-3048-31EF-478B5E73AE64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>
                <a:latin typeface="Calibri" panose="020F05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626EB7-9C35-CFE4-CFC8-212B62E3B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76EB9270-2C2E-1DD7-8A6E-3AB9FB08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ADFFC90-EE78-1C4A-2E66-3B2A21A16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6CFCE2F-139E-C1EF-EAEF-34CF3FDF3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0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5ADEC81-DD5B-9377-B05D-84FDE04C7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EB5BF19-37CF-4C9E-1909-B73124B15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24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 dirty="0">
              <a:latin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4F23D9-D82C-9F1E-9CFC-72C6BB03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00" y="2122324"/>
            <a:ext cx="3650974" cy="840846"/>
          </a:xfrm>
        </p:spPr>
        <p:txBody>
          <a:bodyPr>
            <a:normAutofit/>
          </a:bodyPr>
          <a:lstStyle/>
          <a:p>
            <a:r>
              <a:rPr sz="3000" b="1" dirty="0">
                <a:ea typeface="+mn-ea"/>
                <a:cs typeface="+mn-cs"/>
              </a:rPr>
              <a:t>Void</a:t>
            </a:r>
            <a:r>
              <a:rPr sz="3000" b="1" dirty="0"/>
              <a:t> </a:t>
            </a:r>
            <a:r>
              <a:rPr sz="3000" b="1" dirty="0">
                <a:ea typeface="+mn-ea"/>
                <a:cs typeface="+mn-cs"/>
              </a:rPr>
              <a:t>Payment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66DAB9-7B10-04C0-C9FF-854E193AB79D}"/>
              </a:ext>
            </a:extLst>
          </p:cNvPr>
          <p:cNvSpPr txBox="1">
            <a:spLocks/>
          </p:cNvSpPr>
          <p:nvPr/>
        </p:nvSpPr>
        <p:spPr>
          <a:xfrm>
            <a:off x="304800" y="2999947"/>
            <a:ext cx="5308209" cy="46485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 Go to Payments Workbench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 Select the payment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 Click on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button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 Choose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'Void</a:t>
            </a:r>
            <a:r>
              <a:rPr lang="en-US" sz="2400" dirty="0">
                <a:latin typeface="Calibri" panose="020F0502020204030204" pitchFamily="34" charset="0"/>
              </a:rPr>
              <a:t>'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 Select Invoice Action: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None</a:t>
            </a:r>
            <a:r>
              <a:rPr lang="en-US" sz="2400" dirty="0">
                <a:latin typeface="Calibri" panose="020F0502020204030204" pitchFamily="34" charset="0"/>
              </a:rPr>
              <a:t> (void payment only)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 Click OK to complete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565B4-E015-169F-DC1D-053AA28E4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09" y="2064944"/>
            <a:ext cx="4440781" cy="3385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358D27-87E0-2C82-B667-B47751F3224D}"/>
              </a:ext>
            </a:extLst>
          </p:cNvPr>
          <p:cNvSpPr/>
          <p:nvPr/>
        </p:nvSpPr>
        <p:spPr>
          <a:xfrm rot="5669075">
            <a:off x="6578993" y="5324219"/>
            <a:ext cx="740228" cy="11197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F37A9-79F4-056D-29A8-092C6B516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57" y="561146"/>
            <a:ext cx="4077068" cy="612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835FD0F-2E1D-9913-CF17-78296741FD54}"/>
              </a:ext>
            </a:extLst>
          </p:cNvPr>
          <p:cNvSpPr/>
          <p:nvPr/>
        </p:nvSpPr>
        <p:spPr>
          <a:xfrm rot="16200000">
            <a:off x="5617393" y="4648191"/>
            <a:ext cx="740228" cy="11197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4231C4-FEB5-EBA4-CCD3-A1BF546D2FFF}"/>
              </a:ext>
            </a:extLst>
          </p:cNvPr>
          <p:cNvCxnSpPr/>
          <p:nvPr/>
        </p:nvCxnSpPr>
        <p:spPr>
          <a:xfrm flipH="1">
            <a:off x="9144000" y="5324218"/>
            <a:ext cx="1167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ECB05C-E605-39F2-A3EE-F434E4FBDD0A}"/>
              </a:ext>
            </a:extLst>
          </p:cNvPr>
          <p:cNvCxnSpPr/>
          <p:nvPr/>
        </p:nvCxnSpPr>
        <p:spPr>
          <a:xfrm flipH="1">
            <a:off x="9144000" y="5564113"/>
            <a:ext cx="1167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EF433F-8639-A56A-C38C-703EB43EBEB1}"/>
              </a:ext>
            </a:extLst>
          </p:cNvPr>
          <p:cNvCxnSpPr/>
          <p:nvPr/>
        </p:nvCxnSpPr>
        <p:spPr>
          <a:xfrm flipH="1">
            <a:off x="9144000" y="5775129"/>
            <a:ext cx="1167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789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AE8A00-5507-4B6B-1906-232573209C1E}"/>
              </a:ext>
            </a:extLst>
          </p:cNvPr>
          <p:cNvSpPr txBox="1">
            <a:spLocks/>
          </p:cNvSpPr>
          <p:nvPr/>
        </p:nvSpPr>
        <p:spPr>
          <a:xfrm>
            <a:off x="544919" y="2286000"/>
            <a:ext cx="3945988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Refund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Process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92590A-2012-6B3B-A73F-83BD17FA5291}"/>
              </a:ext>
            </a:extLst>
          </p:cNvPr>
          <p:cNvSpPr txBox="1">
            <a:spLocks/>
          </p:cNvSpPr>
          <p:nvPr/>
        </p:nvSpPr>
        <p:spPr>
          <a:xfrm>
            <a:off x="321416" y="3097696"/>
            <a:ext cx="4969357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</a:rPr>
              <a:t>1. Create a negative amount invoice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2. Enter required details</a:t>
            </a:r>
          </a:p>
          <a:p>
            <a:r>
              <a:rPr lang="en-US" sz="2400" dirty="0">
                <a:latin typeface="Calibri" panose="020F0502020204030204" pitchFamily="34" charset="0"/>
              </a:rPr>
              <a:t>3. Save the invoice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4. Click on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button</a:t>
            </a:r>
          </a:p>
          <a:p>
            <a:r>
              <a:rPr lang="en-US" sz="2400" dirty="0">
                <a:latin typeface="Calibri" panose="020F0502020204030204" pitchFamily="34" charset="0"/>
              </a:rPr>
              <a:t>5. Choose 'Create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Accounting</a:t>
            </a:r>
            <a:r>
              <a:rPr lang="en-US" sz="2400" dirty="0">
                <a:latin typeface="Calibri" panose="020F0502020204030204" pitchFamily="34" charset="0"/>
              </a:rPr>
              <a:t>'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Final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OK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A3903182-A180-C2C9-2C2D-33A03382494D}"/>
              </a:ext>
            </a:extLst>
          </p:cNvPr>
          <p:cNvSpPr/>
          <p:nvPr/>
        </p:nvSpPr>
        <p:spPr>
          <a:xfrm>
            <a:off x="5415699" y="1749683"/>
            <a:ext cx="6088291" cy="4270972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7" t="-13109" r="-36372" b="-12895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B0794-6221-2E41-431C-E62B97C1D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04B14C-DAED-56C6-EDDC-B3D3ADE5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E60E3E7-00B5-F9AE-2504-AA578B0C84F3}"/>
              </a:ext>
            </a:extLst>
          </p:cNvPr>
          <p:cNvSpPr txBox="1">
            <a:spLocks/>
          </p:cNvSpPr>
          <p:nvPr/>
        </p:nvSpPr>
        <p:spPr>
          <a:xfrm>
            <a:off x="3560300" y="685502"/>
            <a:ext cx="3964213" cy="682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Apply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Prepayment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4AB792-23C0-0F3C-3282-7CD60D40D296}"/>
              </a:ext>
            </a:extLst>
          </p:cNvPr>
          <p:cNvSpPr txBox="1">
            <a:spLocks/>
          </p:cNvSpPr>
          <p:nvPr/>
        </p:nvSpPr>
        <p:spPr>
          <a:xfrm>
            <a:off x="190136" y="1999400"/>
            <a:ext cx="5078550" cy="4356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</a:rPr>
              <a:t>1. Identify the prepayment invoice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2.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Pay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Full</a:t>
            </a:r>
            <a:r>
              <a:rPr lang="en-US" sz="2400" dirty="0">
                <a:latin typeface="Calibri" panose="020F0502020204030204" pitchFamily="34" charset="0"/>
              </a:rPr>
              <a:t> 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BEF99-299F-A9F9-7C2E-22B0E13E5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3348" r="3120" b="13348"/>
          <a:stretch/>
        </p:blipFill>
        <p:spPr>
          <a:xfrm>
            <a:off x="5569315" y="2081376"/>
            <a:ext cx="6072463" cy="3009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39E8D-5B5C-2244-5BBA-A97E757F5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t="23616" r="33354" b="14856"/>
          <a:stretch/>
        </p:blipFill>
        <p:spPr>
          <a:xfrm>
            <a:off x="5643817" y="1521832"/>
            <a:ext cx="4432184" cy="519964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C7230CC-A64B-B0B9-473D-7F9914EC2458}"/>
              </a:ext>
            </a:extLst>
          </p:cNvPr>
          <p:cNvSpPr/>
          <p:nvPr/>
        </p:nvSpPr>
        <p:spPr>
          <a:xfrm>
            <a:off x="5595892" y="2497668"/>
            <a:ext cx="1000215" cy="50678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45DB43-CBD8-E56C-FCC0-A8DA2DEDC55A}"/>
              </a:ext>
            </a:extLst>
          </p:cNvPr>
          <p:cNvCxnSpPr/>
          <p:nvPr/>
        </p:nvCxnSpPr>
        <p:spPr>
          <a:xfrm flipH="1">
            <a:off x="6718689" y="2758926"/>
            <a:ext cx="10885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41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D2F81-3DB7-DF66-A1FE-8A1633975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2CF762-2E2F-D312-F2B5-C0822DD25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D885DE-E555-6141-0320-E6517BDFE73F}"/>
              </a:ext>
            </a:extLst>
          </p:cNvPr>
          <p:cNvSpPr txBox="1">
            <a:spLocks/>
          </p:cNvSpPr>
          <p:nvPr/>
        </p:nvSpPr>
        <p:spPr>
          <a:xfrm>
            <a:off x="3560300" y="685502"/>
            <a:ext cx="45931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Apply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Prepayment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F835A5-E284-CCBA-06EC-9F5BC82FDCAF}"/>
              </a:ext>
            </a:extLst>
          </p:cNvPr>
          <p:cNvSpPr txBox="1">
            <a:spLocks/>
          </p:cNvSpPr>
          <p:nvPr/>
        </p:nvSpPr>
        <p:spPr>
          <a:xfrm>
            <a:off x="190136" y="1999400"/>
            <a:ext cx="5078550" cy="4356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</a:rPr>
              <a:t>1. Identify the prepayment invoice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2.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Pay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Full</a:t>
            </a:r>
            <a:r>
              <a:rPr lang="en-US" sz="2400" dirty="0">
                <a:latin typeface="Calibri" panose="020F0502020204030204" pitchFamily="34" charset="0"/>
              </a:rPr>
              <a:t> &gt; Enter payment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3F4F9-7107-BEE5-A22B-A663BEB42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3348" r="3120" b="13348"/>
          <a:stretch/>
        </p:blipFill>
        <p:spPr>
          <a:xfrm>
            <a:off x="5569315" y="2081376"/>
            <a:ext cx="6072463" cy="3009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B20FF-82B4-E91C-28FB-B77A83236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t="23616" r="33354" b="14856"/>
          <a:stretch/>
        </p:blipFill>
        <p:spPr>
          <a:xfrm>
            <a:off x="6825581" y="1521858"/>
            <a:ext cx="3964213" cy="46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5E622-ED46-D458-CE1D-B21322069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19492" r="27646" b="14556"/>
          <a:stretch/>
        </p:blipFill>
        <p:spPr>
          <a:xfrm>
            <a:off x="5569315" y="1712982"/>
            <a:ext cx="6227839" cy="374659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343E97-6153-5C85-44B5-E449E276ABA6}"/>
              </a:ext>
            </a:extLst>
          </p:cNvPr>
          <p:cNvSpPr/>
          <p:nvPr/>
        </p:nvSpPr>
        <p:spPr>
          <a:xfrm>
            <a:off x="6732816" y="2043102"/>
            <a:ext cx="1438997" cy="682172"/>
          </a:xfrm>
          <a:prstGeom prst="ellipse">
            <a:avLst/>
          </a:prstGeom>
          <a:noFill/>
          <a:ln w="38100"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27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812E9-8D8C-B181-3F22-79211FB0E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62D03A-0B4F-C65A-BE98-C3D31DA0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9E3B7F-1631-2CC5-8512-F69257A41F7A}"/>
              </a:ext>
            </a:extLst>
          </p:cNvPr>
          <p:cNvSpPr txBox="1">
            <a:spLocks/>
          </p:cNvSpPr>
          <p:nvPr/>
        </p:nvSpPr>
        <p:spPr>
          <a:xfrm>
            <a:off x="3560300" y="685502"/>
            <a:ext cx="45931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Apply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Prepayment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5B2FC5-9CDF-E232-9C9E-A58FFD19B4B9}"/>
              </a:ext>
            </a:extLst>
          </p:cNvPr>
          <p:cNvSpPr txBox="1">
            <a:spLocks/>
          </p:cNvSpPr>
          <p:nvPr/>
        </p:nvSpPr>
        <p:spPr>
          <a:xfrm>
            <a:off x="190136" y="1999400"/>
            <a:ext cx="5078550" cy="4356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</a:rPr>
              <a:t>1. Identify the prepayment invoice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2.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Pay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Full</a:t>
            </a:r>
            <a:r>
              <a:rPr lang="en-US" sz="2400" dirty="0">
                <a:latin typeface="Calibri" panose="020F0502020204030204" pitchFamily="34" charset="0"/>
              </a:rPr>
              <a:t> &gt; Enter payment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CACCE-879C-ADC3-4636-2500775A6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3348" r="3120" b="13348"/>
          <a:stretch/>
        </p:blipFill>
        <p:spPr>
          <a:xfrm>
            <a:off x="5569315" y="2081376"/>
            <a:ext cx="6072463" cy="3009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5E125-2233-437B-952E-FB6029817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t="23616" r="33354" b="14856"/>
          <a:stretch/>
        </p:blipFill>
        <p:spPr>
          <a:xfrm>
            <a:off x="6732816" y="1260960"/>
            <a:ext cx="3964213" cy="46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1E995-775F-244E-01F0-30F0F7FF3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19492" r="27646" b="14556"/>
          <a:stretch/>
        </p:blipFill>
        <p:spPr>
          <a:xfrm>
            <a:off x="5569315" y="1712982"/>
            <a:ext cx="6227839" cy="3746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A7036-02DE-67A6-3286-853023AC8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" t="21412" r="28086" b="15057"/>
          <a:stretch/>
        </p:blipFill>
        <p:spPr>
          <a:xfrm>
            <a:off x="5541783" y="1691040"/>
            <a:ext cx="6460081" cy="37685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A4B1CAA-130D-0B9C-0A8D-7CF79D541951}"/>
              </a:ext>
            </a:extLst>
          </p:cNvPr>
          <p:cNvSpPr/>
          <p:nvPr/>
        </p:nvSpPr>
        <p:spPr>
          <a:xfrm>
            <a:off x="10253683" y="1999400"/>
            <a:ext cx="977189" cy="682172"/>
          </a:xfrm>
          <a:prstGeom prst="ellipse">
            <a:avLst/>
          </a:prstGeom>
          <a:noFill/>
          <a:ln w="38100"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10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78605-5743-E025-7833-2126C8B9D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37E583-D09C-2775-13F4-C530D31C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E51C3E2-7CBA-EB9B-817E-2CE759221866}"/>
              </a:ext>
            </a:extLst>
          </p:cNvPr>
          <p:cNvSpPr txBox="1">
            <a:spLocks/>
          </p:cNvSpPr>
          <p:nvPr/>
        </p:nvSpPr>
        <p:spPr>
          <a:xfrm>
            <a:off x="3560300" y="685502"/>
            <a:ext cx="45931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Apply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Prepayment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15EE6-5513-0285-5154-93CA5047FE3F}"/>
              </a:ext>
            </a:extLst>
          </p:cNvPr>
          <p:cNvSpPr txBox="1">
            <a:spLocks/>
          </p:cNvSpPr>
          <p:nvPr/>
        </p:nvSpPr>
        <p:spPr>
          <a:xfrm>
            <a:off x="190136" y="1999400"/>
            <a:ext cx="5078550" cy="4356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</a:rPr>
              <a:t>1. Identify the prepayment invoice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2.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Pay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Full</a:t>
            </a:r>
            <a:r>
              <a:rPr lang="en-US" sz="2400" dirty="0">
                <a:latin typeface="Calibri" panose="020F0502020204030204" pitchFamily="34" charset="0"/>
              </a:rPr>
              <a:t> &gt; Enter payment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18727-43F7-306D-F710-9F8A956F9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3348" r="3120" b="13348"/>
          <a:stretch/>
        </p:blipFill>
        <p:spPr>
          <a:xfrm>
            <a:off x="5569315" y="2081376"/>
            <a:ext cx="6072463" cy="3009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E2AF47-2277-ED6E-B6A0-0B91B481C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t="23616" r="33354" b="14856"/>
          <a:stretch/>
        </p:blipFill>
        <p:spPr>
          <a:xfrm>
            <a:off x="6789716" y="1521858"/>
            <a:ext cx="3964213" cy="46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6BD55E-6561-70C5-E8EF-B8C6BBFA7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19492" r="27646" b="14556"/>
          <a:stretch/>
        </p:blipFill>
        <p:spPr>
          <a:xfrm>
            <a:off x="5569315" y="1712982"/>
            <a:ext cx="6227839" cy="3746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8B46FC-A6FC-BCA4-90CA-18FBC157C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" t="21412" r="28086" b="15057"/>
          <a:stretch/>
        </p:blipFill>
        <p:spPr>
          <a:xfrm>
            <a:off x="5541783" y="1691040"/>
            <a:ext cx="6460081" cy="3768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D6F6DF-4B1B-DE1E-DC5F-38CCA98E7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t="20391" r="28627" b="13800"/>
          <a:stretch/>
        </p:blipFill>
        <p:spPr>
          <a:xfrm>
            <a:off x="5577396" y="1676801"/>
            <a:ext cx="6424468" cy="392023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F6723DC-033E-EA97-5FE9-1C7B1ABB4C9C}"/>
              </a:ext>
            </a:extLst>
          </p:cNvPr>
          <p:cNvSpPr/>
          <p:nvPr/>
        </p:nvSpPr>
        <p:spPr>
          <a:xfrm>
            <a:off x="9639387" y="2081376"/>
            <a:ext cx="578039" cy="550435"/>
          </a:xfrm>
          <a:prstGeom prst="ellipse">
            <a:avLst/>
          </a:prstGeom>
          <a:noFill/>
          <a:ln w="38100"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250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7D24-3B6B-56CE-97FD-4C118085A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B16B9F-4608-B89E-0177-B7922757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A83869-A0CE-A92C-2F4C-3920E039C70E}"/>
              </a:ext>
            </a:extLst>
          </p:cNvPr>
          <p:cNvSpPr txBox="1">
            <a:spLocks/>
          </p:cNvSpPr>
          <p:nvPr/>
        </p:nvSpPr>
        <p:spPr>
          <a:xfrm>
            <a:off x="3560300" y="685502"/>
            <a:ext cx="45931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Apply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Prepayment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888133-B4ED-363A-CCDB-9F69472A4EB4}"/>
              </a:ext>
            </a:extLst>
          </p:cNvPr>
          <p:cNvSpPr txBox="1">
            <a:spLocks/>
          </p:cNvSpPr>
          <p:nvPr/>
        </p:nvSpPr>
        <p:spPr>
          <a:xfrm>
            <a:off x="190136" y="1999400"/>
            <a:ext cx="5078550" cy="4356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</a:rPr>
              <a:t>1. Identify the prepayment invoice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2.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Pay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Full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Enter</a:t>
            </a:r>
            <a:r>
              <a:rPr lang="en-US" sz="2400" dirty="0">
                <a:latin typeface="Calibri" panose="020F0502020204030204" pitchFamily="34" charset="0"/>
              </a:rPr>
              <a:t> payment details</a:t>
            </a:r>
          </a:p>
          <a:p>
            <a:r>
              <a:rPr lang="en-US" sz="2400" dirty="0">
                <a:latin typeface="Calibri" panose="020F0502020204030204" pitchFamily="34" charset="0"/>
              </a:rPr>
              <a:t>3.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Create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Accounting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Final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0ED91-61EF-9A46-6313-5F7AEB839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3348" r="3120" b="13348"/>
          <a:stretch/>
        </p:blipFill>
        <p:spPr>
          <a:xfrm>
            <a:off x="5569315" y="2081376"/>
            <a:ext cx="6072463" cy="3009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67E79-319A-C7B1-7130-86919DF9B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t="23616" r="33354" b="14856"/>
          <a:stretch/>
        </p:blipFill>
        <p:spPr>
          <a:xfrm>
            <a:off x="6732816" y="1260960"/>
            <a:ext cx="3964213" cy="46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BCBC8-E1CF-3BD0-9305-579DE45FF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t="20317" r="27960" b="14961"/>
          <a:stretch/>
        </p:blipFill>
        <p:spPr>
          <a:xfrm>
            <a:off x="5268686" y="1366977"/>
            <a:ext cx="7411357" cy="44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/>
              <a:t>Created by group </a:t>
            </a:r>
            <a:r>
              <a:rPr lang="en-US" sz="1400" dirty="0" err="1"/>
              <a:t>Ap</a:t>
            </a:r>
            <a:r>
              <a:rPr lang="en-US" sz="1400" dirty="0"/>
              <a:t> – NEXT20 _GIZ2_ERP4_S1</a:t>
            </a:r>
            <a:endParaRPr lang="ar-EG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Account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payable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Integration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with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Oracle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14855" y="2961236"/>
            <a:ext cx="3423745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Invoice Entry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PO Matching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Approval Workflow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Payments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6229" y="3104784"/>
            <a:ext cx="514705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Arial" panose="020B0604020202020204" pitchFamily="34" charset="0"/>
              </a:rPr>
              <a:t>General Ledger Posting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Arial" panose="020B0604020202020204" pitchFamily="34" charset="0"/>
              </a:rPr>
              <a:t>Cash Management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46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BA2E8-B33E-A6D2-6CC5-E3E9DF23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17984-016F-9189-3F89-B8EE6BFF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4DB271-1EA3-5B5D-EF68-C5D4981B97DB}"/>
              </a:ext>
            </a:extLst>
          </p:cNvPr>
          <p:cNvSpPr txBox="1">
            <a:spLocks/>
          </p:cNvSpPr>
          <p:nvPr/>
        </p:nvSpPr>
        <p:spPr>
          <a:xfrm>
            <a:off x="3560300" y="685502"/>
            <a:ext cx="45931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Apply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Prepayment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D1310-2F49-CB0B-DFAD-6D470E5D2F07}"/>
              </a:ext>
            </a:extLst>
          </p:cNvPr>
          <p:cNvSpPr txBox="1">
            <a:spLocks/>
          </p:cNvSpPr>
          <p:nvPr/>
        </p:nvSpPr>
        <p:spPr>
          <a:xfrm>
            <a:off x="190136" y="1999400"/>
            <a:ext cx="5078550" cy="4356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</a:rPr>
              <a:t>1. Identify the prepayment invoice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2.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Pay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Full</a:t>
            </a:r>
            <a:r>
              <a:rPr lang="en-US" sz="2400" dirty="0">
                <a:latin typeface="Calibri" panose="020F0502020204030204" pitchFamily="34" charset="0"/>
              </a:rPr>
              <a:t> &gt; Enter payment details</a:t>
            </a:r>
          </a:p>
          <a:p>
            <a:r>
              <a:rPr lang="en-US" sz="2400" dirty="0">
                <a:latin typeface="Calibri" panose="020F0502020204030204" pitchFamily="34" charset="0"/>
              </a:rPr>
              <a:t>3.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Create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Accounting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Final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OK</a:t>
            </a:r>
          </a:p>
          <a:p>
            <a:r>
              <a:rPr lang="en-US" sz="2400" dirty="0">
                <a:latin typeface="Calibri" panose="020F0502020204030204" pitchFamily="34" charset="0"/>
              </a:rPr>
              <a:t>4. Back to prepayment invoice (Status: Available)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2E29A-25E1-17B2-BC08-A453C4D4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3348" r="3120" b="13348"/>
          <a:stretch/>
        </p:blipFill>
        <p:spPr>
          <a:xfrm>
            <a:off x="5569315" y="2081376"/>
            <a:ext cx="6072463" cy="3009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D27D9-D153-352D-4599-656F18210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t="23616" r="33354" b="14856"/>
          <a:stretch/>
        </p:blipFill>
        <p:spPr>
          <a:xfrm>
            <a:off x="6785406" y="1521858"/>
            <a:ext cx="3964213" cy="46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E0950-3E47-265E-621D-9C8808D00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20360" r="3968" b="13800"/>
          <a:stretch/>
        </p:blipFill>
        <p:spPr>
          <a:xfrm>
            <a:off x="5569315" y="1828502"/>
            <a:ext cx="7300687" cy="327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77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56876-D0E6-1EA9-2BF0-0DD5EBA78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E31D3C-39A7-7488-EEE6-571C34B7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A5F354-0E54-26E3-8A01-EBF38449CFC7}"/>
              </a:ext>
            </a:extLst>
          </p:cNvPr>
          <p:cNvSpPr txBox="1">
            <a:spLocks/>
          </p:cNvSpPr>
          <p:nvPr/>
        </p:nvSpPr>
        <p:spPr>
          <a:xfrm>
            <a:off x="3560300" y="685502"/>
            <a:ext cx="45931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Apply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Prepayment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51C383-16CE-3FFB-0E53-8E6E76FC6F4F}"/>
              </a:ext>
            </a:extLst>
          </p:cNvPr>
          <p:cNvSpPr txBox="1">
            <a:spLocks/>
          </p:cNvSpPr>
          <p:nvPr/>
        </p:nvSpPr>
        <p:spPr>
          <a:xfrm>
            <a:off x="190136" y="1999400"/>
            <a:ext cx="5078550" cy="4356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</a:rPr>
              <a:t>1. Identify the prepayment invoice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2.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Pay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Full</a:t>
            </a:r>
            <a:r>
              <a:rPr lang="en-US" sz="2400" dirty="0">
                <a:latin typeface="Calibri" panose="020F0502020204030204" pitchFamily="34" charset="0"/>
              </a:rPr>
              <a:t> &gt; Enter payment details</a:t>
            </a:r>
          </a:p>
          <a:p>
            <a:r>
              <a:rPr lang="en-US" sz="2400" dirty="0">
                <a:latin typeface="Calibri" panose="020F0502020204030204" pitchFamily="34" charset="0"/>
              </a:rPr>
              <a:t>3.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Create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Accounting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Final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OK</a:t>
            </a:r>
          </a:p>
          <a:p>
            <a:r>
              <a:rPr lang="en-US" sz="2400" dirty="0">
                <a:latin typeface="Calibri" panose="020F0502020204030204" pitchFamily="34" charset="0"/>
              </a:rPr>
              <a:t>4. Back to prepayment invoice (Status: Available)</a:t>
            </a:r>
          </a:p>
          <a:p>
            <a:r>
              <a:rPr lang="en-US" sz="2400" dirty="0">
                <a:latin typeface="Calibri" panose="020F0502020204030204" pitchFamily="34" charset="0"/>
              </a:rPr>
              <a:t>5.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</a:rPr>
              <a:t>/</a:t>
            </a:r>
            <a:r>
              <a:rPr lang="en-US" sz="2400" dirty="0" err="1">
                <a:solidFill>
                  <a:srgbClr val="C00000"/>
                </a:solidFill>
                <a:latin typeface="Calibri" panose="020F0502020204030204" pitchFamily="34" charset="0"/>
              </a:rPr>
              <a:t>Unapply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Prepayment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C49E8-A0E8-B4AB-59CA-F3B764B4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3348" r="3120" b="13348"/>
          <a:stretch/>
        </p:blipFill>
        <p:spPr>
          <a:xfrm>
            <a:off x="5569315" y="2081376"/>
            <a:ext cx="6072463" cy="3009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4B0C2-FCE8-18E0-D87A-3D66501D8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t="23616" r="33354" b="14856"/>
          <a:stretch/>
        </p:blipFill>
        <p:spPr>
          <a:xfrm>
            <a:off x="6732816" y="1483335"/>
            <a:ext cx="3964213" cy="46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341AA-4886-423B-45F5-68700CE6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t="18387" r="3836" b="9806"/>
          <a:stretch/>
        </p:blipFill>
        <p:spPr>
          <a:xfrm>
            <a:off x="5502730" y="1744217"/>
            <a:ext cx="8511986" cy="416738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B0DF8B0-3C66-99CD-A017-DC5B1E68A02C}"/>
              </a:ext>
            </a:extLst>
          </p:cNvPr>
          <p:cNvSpPr/>
          <p:nvPr/>
        </p:nvSpPr>
        <p:spPr>
          <a:xfrm>
            <a:off x="8153400" y="2443992"/>
            <a:ext cx="1444920" cy="682172"/>
          </a:xfrm>
          <a:prstGeom prst="ellipse">
            <a:avLst/>
          </a:prstGeom>
          <a:noFill/>
          <a:ln w="38100"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21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7DE90-9ED7-6CF5-21DB-92243B52F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1AE191-9484-7993-39E9-151A7BF0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C785FF-5A53-BAA4-3FBF-6C021E5FDF60}"/>
              </a:ext>
            </a:extLst>
          </p:cNvPr>
          <p:cNvSpPr txBox="1">
            <a:spLocks/>
          </p:cNvSpPr>
          <p:nvPr/>
        </p:nvSpPr>
        <p:spPr>
          <a:xfrm>
            <a:off x="3560300" y="685502"/>
            <a:ext cx="45931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Apply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Prepayment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99E0BA-BAD1-C264-6F03-0E16DA6ECAD9}"/>
              </a:ext>
            </a:extLst>
          </p:cNvPr>
          <p:cNvSpPr txBox="1">
            <a:spLocks/>
          </p:cNvSpPr>
          <p:nvPr/>
        </p:nvSpPr>
        <p:spPr>
          <a:xfrm>
            <a:off x="190136" y="1999400"/>
            <a:ext cx="5078550" cy="37772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</a:rPr>
              <a:t>1. Identify the prepayment invoice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2.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Pay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In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Full</a:t>
            </a:r>
            <a:r>
              <a:rPr lang="en-US" sz="2400" dirty="0">
                <a:latin typeface="Calibri" panose="020F0502020204030204" pitchFamily="34" charset="0"/>
              </a:rPr>
              <a:t> &gt; Enter payment details</a:t>
            </a:r>
          </a:p>
          <a:p>
            <a:r>
              <a:rPr lang="en-US" sz="2400" dirty="0">
                <a:latin typeface="Calibri" panose="020F0502020204030204" pitchFamily="34" charset="0"/>
              </a:rPr>
              <a:t>3.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Create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Accounting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Final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OK</a:t>
            </a:r>
          </a:p>
          <a:p>
            <a:r>
              <a:rPr lang="en-US" sz="2400" dirty="0">
                <a:latin typeface="Calibri" panose="020F0502020204030204" pitchFamily="34" charset="0"/>
              </a:rPr>
              <a:t>4. Back to prepayment invoice (Status: Available)</a:t>
            </a:r>
          </a:p>
          <a:p>
            <a:r>
              <a:rPr lang="en-US" sz="2400" dirty="0">
                <a:latin typeface="Calibri" panose="020F0502020204030204" pitchFamily="34" charset="0"/>
              </a:rPr>
              <a:t>5.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Actions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</a:rPr>
              <a:t>/</a:t>
            </a:r>
            <a:r>
              <a:rPr lang="en-US" sz="2400" dirty="0" err="1">
                <a:solidFill>
                  <a:srgbClr val="C00000"/>
                </a:solidFill>
                <a:latin typeface="Calibri" panose="020F0502020204030204" pitchFamily="34" charset="0"/>
              </a:rPr>
              <a:t>Unapply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Prepayment</a:t>
            </a:r>
          </a:p>
          <a:p>
            <a:r>
              <a:rPr lang="en-US" sz="2400" dirty="0">
                <a:latin typeface="Calibri" panose="020F0502020204030204" pitchFamily="34" charset="0"/>
              </a:rPr>
              <a:t>6. Select invoice and apply amount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5EC7A-6C6D-4896-75AD-BA97FF443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3348" r="3120" b="13348"/>
          <a:stretch/>
        </p:blipFill>
        <p:spPr>
          <a:xfrm>
            <a:off x="5569315" y="2081376"/>
            <a:ext cx="6072463" cy="3009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E6D6AC-1062-5BE3-7C84-B213C75F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t="23616" r="33354" b="14856"/>
          <a:stretch/>
        </p:blipFill>
        <p:spPr>
          <a:xfrm>
            <a:off x="6833311" y="1415878"/>
            <a:ext cx="3964213" cy="46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640A1-BFF3-5C87-CD94-E383C4310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13800" r="10979" b="9996"/>
          <a:stretch/>
        </p:blipFill>
        <p:spPr>
          <a:xfrm>
            <a:off x="5569315" y="1447728"/>
            <a:ext cx="7872335" cy="44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89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31BB56-6A9A-8DC0-72FC-93CCCD2A0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8C6BF6-6088-8058-3720-B82B98FE9B33}"/>
              </a:ext>
            </a:extLst>
          </p:cNvPr>
          <p:cNvSpPr txBox="1">
            <a:spLocks/>
          </p:cNvSpPr>
          <p:nvPr/>
        </p:nvSpPr>
        <p:spPr>
          <a:xfrm>
            <a:off x="2861017" y="935819"/>
            <a:ext cx="6469966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Transfer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to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General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Ledger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4056E8-1F06-ED1A-D536-74BB7658E66A}"/>
              </a:ext>
            </a:extLst>
          </p:cNvPr>
          <p:cNvSpPr txBox="1">
            <a:spLocks/>
          </p:cNvSpPr>
          <p:nvPr/>
        </p:nvSpPr>
        <p:spPr>
          <a:xfrm>
            <a:off x="304214" y="2473032"/>
            <a:ext cx="5113606" cy="2732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</a:rPr>
              <a:t>1. Run 'Create Accounting' from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View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Requests</a:t>
            </a:r>
          </a:p>
          <a:p>
            <a:r>
              <a:rPr lang="en-US" sz="2400" dirty="0">
                <a:latin typeface="Calibri" panose="020F0502020204030204" pitchFamily="34" charset="0"/>
              </a:rPr>
              <a:t>2. Submit with mode: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Final</a:t>
            </a:r>
          </a:p>
          <a:p>
            <a:r>
              <a:rPr lang="en-US" sz="2400" dirty="0">
                <a:latin typeface="Calibri" panose="020F0502020204030204" pitchFamily="34" charset="0"/>
              </a:rPr>
              <a:t>3. Use 'Transfer Journal Entries to GL'</a:t>
            </a:r>
          </a:p>
          <a:p>
            <a:r>
              <a:rPr lang="en-US" sz="2400" dirty="0">
                <a:latin typeface="Calibri" panose="020F0502020204030204" pitchFamily="34" charset="0"/>
              </a:rPr>
              <a:t>4. Ensure all transactions are successfully transferred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6150336-A34A-1009-0D5A-83373A69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4" t="10924" r="24557" b="30684"/>
          <a:stretch/>
        </p:blipFill>
        <p:spPr>
          <a:xfrm>
            <a:off x="5336403" y="2298860"/>
            <a:ext cx="8048435" cy="36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63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2BF4F8-E541-1854-30E2-3B491B4A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4E10B3-FD7C-972D-F495-6CF04C05CCD6}"/>
              </a:ext>
            </a:extLst>
          </p:cNvPr>
          <p:cNvSpPr txBox="1">
            <a:spLocks/>
          </p:cNvSpPr>
          <p:nvPr/>
        </p:nvSpPr>
        <p:spPr>
          <a:xfrm>
            <a:off x="3352800" y="941388"/>
            <a:ext cx="5486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Close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Payables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Period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C44107-1D57-8189-FA9A-710DF65E2FDF}"/>
              </a:ext>
            </a:extLst>
          </p:cNvPr>
          <p:cNvSpPr txBox="1">
            <a:spLocks/>
          </p:cNvSpPr>
          <p:nvPr/>
        </p:nvSpPr>
        <p:spPr>
          <a:xfrm>
            <a:off x="457200" y="2366963"/>
            <a:ext cx="5181600" cy="37210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400" dirty="0">
                <a:latin typeface="Calibri" panose="020F0502020204030204" pitchFamily="34" charset="0"/>
              </a:rPr>
              <a:t>1</a:t>
            </a:r>
            <a:r>
              <a:rPr lang="en-US" sz="2400" dirty="0">
                <a:latin typeface="Calibri" panose="020F0502020204030204" pitchFamily="34" charset="0"/>
              </a:rPr>
              <a:t>. Navigate: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Accounting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Control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Payables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Periods</a:t>
            </a:r>
          </a:p>
          <a:p>
            <a:r>
              <a:rPr lang="ar-EG" sz="2400" dirty="0">
                <a:latin typeface="Calibri" panose="020F0502020204030204" pitchFamily="34" charset="0"/>
              </a:rPr>
              <a:t>2</a:t>
            </a:r>
            <a:r>
              <a:rPr lang="en-US" sz="2400" dirty="0">
                <a:latin typeface="Calibri" panose="020F0502020204030204" pitchFamily="34" charset="0"/>
              </a:rPr>
              <a:t>. Change status of the period to 'Closed'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1D3B53AF-16CF-D15A-D415-D273C230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75" t="15336" r="58323" b="17227"/>
          <a:stretch/>
        </p:blipFill>
        <p:spPr>
          <a:xfrm>
            <a:off x="7044491" y="1554643"/>
            <a:ext cx="4690309" cy="49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7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6C512-5621-2176-588F-3A8FB52F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0443E5-437D-7C0E-F209-692EF4B7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Ap –NEXT20 _GIZ2_ERP4_S1</a:t>
            </a:r>
            <a:endParaRPr lang="ar-E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297C20-F855-23E8-784D-2658057FA3C5}"/>
              </a:ext>
            </a:extLst>
          </p:cNvPr>
          <p:cNvSpPr txBox="1">
            <a:spLocks/>
          </p:cNvSpPr>
          <p:nvPr/>
        </p:nvSpPr>
        <p:spPr>
          <a:xfrm>
            <a:off x="3352800" y="941388"/>
            <a:ext cx="5486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Close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Payables</a:t>
            </a:r>
            <a:r>
              <a:rPr lang="en-US" b="1" dirty="0"/>
              <a:t> </a:t>
            </a:r>
            <a:r>
              <a:rPr lang="en-US" sz="3200" b="1" dirty="0">
                <a:latin typeface="Calibri" panose="020F0502020204030204" pitchFamily="34" charset="0"/>
                <a:ea typeface="+mn-ea"/>
                <a:cs typeface="+mn-cs"/>
              </a:rPr>
              <a:t>Period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1D2AE5-21BB-EE91-FA40-41155396FAE3}"/>
              </a:ext>
            </a:extLst>
          </p:cNvPr>
          <p:cNvSpPr txBox="1">
            <a:spLocks/>
          </p:cNvSpPr>
          <p:nvPr/>
        </p:nvSpPr>
        <p:spPr>
          <a:xfrm>
            <a:off x="457200" y="2366963"/>
            <a:ext cx="5181600" cy="37210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400" dirty="0">
                <a:latin typeface="Calibri" panose="020F0502020204030204" pitchFamily="34" charset="0"/>
              </a:rPr>
              <a:t>1</a:t>
            </a:r>
            <a:r>
              <a:rPr lang="en-US" sz="2400" dirty="0">
                <a:latin typeface="Calibri" panose="020F0502020204030204" pitchFamily="34" charset="0"/>
              </a:rPr>
              <a:t>. Navigate: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Accounting</a:t>
            </a:r>
            <a:r>
              <a:rPr lang="en-US" sz="2400" dirty="0">
                <a:latin typeface="Calibri" panose="020F0502020204030204" pitchFamily="34" charset="0"/>
              </a:rPr>
              <a:t> &gt;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Control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Payables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Periods</a:t>
            </a:r>
          </a:p>
          <a:p>
            <a:r>
              <a:rPr lang="ar-EG" sz="2400" dirty="0">
                <a:latin typeface="Calibri" panose="020F0502020204030204" pitchFamily="34" charset="0"/>
              </a:rPr>
              <a:t>2</a:t>
            </a:r>
            <a:r>
              <a:rPr lang="en-US" sz="2400" dirty="0">
                <a:latin typeface="Calibri" panose="020F0502020204030204" pitchFamily="34" charset="0"/>
              </a:rPr>
              <a:t>. Change status of the period to 'Closed'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773CFC8-26F8-ACA8-1940-98415372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75" t="15336" r="58323" b="17227"/>
          <a:stretch/>
        </p:blipFill>
        <p:spPr>
          <a:xfrm>
            <a:off x="7044491" y="1554643"/>
            <a:ext cx="4690309" cy="4984269"/>
          </a:xfrm>
          <a:prstGeom prst="rect">
            <a:avLst/>
          </a:prstGeom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33D1550B-09C8-F117-8DB2-258C1C3E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5" t="9019" r="58205" b="45588"/>
          <a:stretch/>
        </p:blipFill>
        <p:spPr>
          <a:xfrm>
            <a:off x="5870603" y="2936669"/>
            <a:ext cx="4942540" cy="31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Define New Supplier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05" y="1955262"/>
            <a:ext cx="7210720" cy="4213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2825" y="3155591"/>
            <a:ext cx="4359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First step to define new supplier is to open the “payables vision operation”.</a:t>
            </a:r>
          </a:p>
        </p:txBody>
      </p:sp>
      <p:sp>
        <p:nvSpPr>
          <p:cNvPr id="9" name="Rectangle 8"/>
          <p:cNvSpPr/>
          <p:nvPr/>
        </p:nvSpPr>
        <p:spPr>
          <a:xfrm>
            <a:off x="292825" y="4525138"/>
            <a:ext cx="4775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choose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supplier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tab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then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Entry</a:t>
            </a:r>
            <a:r>
              <a:rPr lang="en-US" dirty="0"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79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Created by group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NEXT20 _GIZ2_ERP4_S1</a:t>
            </a:r>
            <a:endParaRPr lang="ar-E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Define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Supplier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24008" y="2241174"/>
            <a:ext cx="30158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 we can search for an existing supplier by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Name, Number, ID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…..</a:t>
            </a:r>
          </a:p>
        </p:txBody>
      </p:sp>
      <p:sp>
        <p:nvSpPr>
          <p:cNvPr id="9" name="Rectangle 8"/>
          <p:cNvSpPr/>
          <p:nvPr/>
        </p:nvSpPr>
        <p:spPr>
          <a:xfrm>
            <a:off x="424008" y="4007916"/>
            <a:ext cx="33351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 To create new supplier, we have to press on the “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Create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Supplier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tab” on the top left corner.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37534" y="1659483"/>
            <a:ext cx="8254466" cy="4696867"/>
            <a:chOff x="3937534" y="1659483"/>
            <a:chExt cx="8254466" cy="46968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34" y="1659483"/>
              <a:ext cx="8254466" cy="4696867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8576441" y="3026979"/>
              <a:ext cx="614856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699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Define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New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Supplier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064" y="3043832"/>
            <a:ext cx="3836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Organization name is the only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Mandatory field </a:t>
            </a:r>
            <a:r>
              <a:rPr lang="en-US" dirty="0">
                <a:latin typeface="Calibri" panose="020F0502020204030204" pitchFamily="34" charset="0"/>
              </a:rPr>
              <a:t>in this page and you can’t continue recording the supplier without it.</a:t>
            </a:r>
            <a:endParaRPr lang="en-US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1064" y="4402621"/>
            <a:ext cx="3836468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The other fields are </a:t>
            </a: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optional</a:t>
            </a:r>
            <a:r>
              <a:rPr lang="en-US" dirty="0">
                <a:latin typeface="Calibri" panose="020F0502020204030204" pitchFamily="34" charset="0"/>
              </a:rPr>
              <a:t> to be filled and you can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edit them </a:t>
            </a:r>
            <a:r>
              <a:rPr lang="en-US" dirty="0">
                <a:latin typeface="Calibri" panose="020F0502020204030204" pitchFamily="34" charset="0"/>
              </a:rPr>
              <a:t>after you finish and save the all recorded data of the supplier.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1064" y="2223652"/>
            <a:ext cx="383646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First thing to be recorded is the “</a:t>
            </a: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Organization Name</a:t>
            </a:r>
            <a:r>
              <a:rPr lang="en-US" dirty="0">
                <a:latin typeface="Calibri" panose="020F0502020204030204" pitchFamily="34" charset="0"/>
              </a:rPr>
              <a:t>”</a:t>
            </a:r>
            <a:endParaRPr lang="en-US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37532" y="1583140"/>
            <a:ext cx="8254468" cy="4773210"/>
            <a:chOff x="3937532" y="1583140"/>
            <a:chExt cx="8254468" cy="477321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32" y="1583140"/>
              <a:ext cx="8254468" cy="477321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3950044" y="3773640"/>
              <a:ext cx="3664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01064" y="5710019"/>
            <a:ext cx="3937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After Finish recording, Press Apply.</a:t>
            </a:r>
          </a:p>
        </p:txBody>
      </p:sp>
    </p:spTree>
    <p:extLst>
      <p:ext uri="{BB962C8B-B14F-4D97-AF65-F5344CB8AC3E}">
        <p14:creationId xmlns:p14="http://schemas.microsoft.com/office/powerpoint/2010/main" val="359922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Created by group </a:t>
            </a:r>
            <a:r>
              <a:rPr lang="en-US" dirty="0" err="1"/>
              <a:t>Ap</a:t>
            </a:r>
            <a:r>
              <a:rPr lang="en-US" dirty="0"/>
              <a:t> – NEXT20 _GIZ2_ERP4_S1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88237" y="838104"/>
            <a:ext cx="611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Define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New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</a:rPr>
              <a:t>Supplier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065" y="4436000"/>
            <a:ext cx="4047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Those are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Mandatory</a:t>
            </a:r>
            <a:r>
              <a:rPr lang="en-US" dirty="0">
                <a:latin typeface="Calibri" panose="020F0502020204030204" pitchFamily="34" charset="0"/>
              </a:rPr>
              <a:t> Information which are essential to be recorded and will appear during recording 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invoice batch.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1065" y="2353517"/>
            <a:ext cx="393753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- Next we transfer to the Address book to record other Mandatory information related to the Supplier as: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Country, Address, City, County, State </a:t>
            </a:r>
            <a:r>
              <a:rPr lang="en-US" dirty="0">
                <a:latin typeface="Calibri" panose="020F0502020204030204" pitchFamily="34" charset="0"/>
              </a:rPr>
              <a:t>…..</a:t>
            </a:r>
            <a:endParaRPr lang="en-US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8600" y="1604211"/>
            <a:ext cx="8153399" cy="4844715"/>
            <a:chOff x="4038600" y="1604211"/>
            <a:chExt cx="8153399" cy="48447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1604211"/>
              <a:ext cx="8153399" cy="4844715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5241084" y="3438834"/>
              <a:ext cx="240886" cy="69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238206" y="3627120"/>
              <a:ext cx="240886" cy="69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238206" y="4243984"/>
              <a:ext cx="240886" cy="69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238206" y="4423561"/>
              <a:ext cx="240886" cy="69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242561" y="5003075"/>
              <a:ext cx="240886" cy="69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238206" y="4590883"/>
              <a:ext cx="240886" cy="69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Oval 5"/>
          <p:cNvSpPr/>
          <p:nvPr/>
        </p:nvSpPr>
        <p:spPr>
          <a:xfrm>
            <a:off x="6194323" y="2743199"/>
            <a:ext cx="1032387" cy="274320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19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</TotalTime>
  <Words>2197</Words>
  <Application>Microsoft Office PowerPoint</Application>
  <PresentationFormat>Widescreen</PresentationFormat>
  <Paragraphs>344</Paragraphs>
  <Slides>55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Aptos</vt:lpstr>
      <vt:lpstr>Aptos Display</vt:lpstr>
      <vt:lpstr>Arial</vt:lpstr>
      <vt:lpstr>Calibri</vt:lpstr>
      <vt:lpstr>Century Gothic</vt:lpstr>
      <vt:lpstr>Gill Sans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Choose the Type: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Void Payment</vt:lpstr>
      <vt:lpstr>Void Payment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abdelazez</dc:creator>
  <cp:lastModifiedBy>Ahmedo</cp:lastModifiedBy>
  <cp:revision>70</cp:revision>
  <dcterms:created xsi:type="dcterms:W3CDTF">2024-10-06T20:03:22Z</dcterms:created>
  <dcterms:modified xsi:type="dcterms:W3CDTF">2025-04-24T12:38:23Z</dcterms:modified>
</cp:coreProperties>
</file>